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</p:sldIdLst>
  <p:sldSz cy="5143500" cx="9144000"/>
  <p:notesSz cx="6858000" cy="9144000"/>
  <p:embeddedFontLst>
    <p:embeddedFont>
      <p:font typeface="Nunito"/>
      <p:regular r:id="rId69"/>
      <p:bold r:id="rId70"/>
      <p:italic r:id="rId71"/>
      <p:boldItalic r:id="rId72"/>
    </p:embeddedFont>
    <p:embeddedFont>
      <p:font typeface="PT Sans Narrow"/>
      <p:regular r:id="rId73"/>
      <p:bold r:id="rId74"/>
    </p:embeddedFont>
    <p:embeddedFont>
      <p:font typeface="Orbitron"/>
      <p:regular r:id="rId75"/>
      <p:bold r:id="rId76"/>
    </p:embeddedFont>
    <p:embeddedFont>
      <p:font typeface="Kalam"/>
      <p:regular r:id="rId77"/>
      <p:bold r:id="rId78"/>
    </p:embeddedFont>
    <p:embeddedFont>
      <p:font typeface="Comfortaa"/>
      <p:regular r:id="rId79"/>
      <p:bold r:id="rId80"/>
    </p:embeddedFont>
    <p:embeddedFont>
      <p:font typeface="Open Sans"/>
      <p:regular r:id="rId81"/>
      <p:bold r:id="rId82"/>
      <p:italic r:id="rId83"/>
      <p:boldItalic r:id="rId8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05DBE6F-B4ED-4ECB-8F85-DCC3D6461491}">
  <a:tblStyle styleId="{605DBE6F-B4ED-4ECB-8F85-DCC3D646149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OpenSans-boldItalic.fntdata"/><Relationship Id="rId83" Type="http://schemas.openxmlformats.org/officeDocument/2006/relationships/font" Target="fonts/OpenSans-italic.fntdata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Comfortaa-bold.fntdata"/><Relationship Id="rId82" Type="http://schemas.openxmlformats.org/officeDocument/2006/relationships/font" Target="fonts/OpenSans-bold.fntdata"/><Relationship Id="rId81" Type="http://schemas.openxmlformats.org/officeDocument/2006/relationships/font" Target="fonts/OpenSa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PTSansNarrow-regular.fntdata"/><Relationship Id="rId72" Type="http://schemas.openxmlformats.org/officeDocument/2006/relationships/font" Target="fonts/Nunito-boldItalic.fntdata"/><Relationship Id="rId31" Type="http://schemas.openxmlformats.org/officeDocument/2006/relationships/slide" Target="slides/slide25.xml"/><Relationship Id="rId75" Type="http://schemas.openxmlformats.org/officeDocument/2006/relationships/font" Target="fonts/Orbitron-regular.fntdata"/><Relationship Id="rId30" Type="http://schemas.openxmlformats.org/officeDocument/2006/relationships/slide" Target="slides/slide24.xml"/><Relationship Id="rId74" Type="http://schemas.openxmlformats.org/officeDocument/2006/relationships/font" Target="fonts/PTSansNarrow-bold.fntdata"/><Relationship Id="rId33" Type="http://schemas.openxmlformats.org/officeDocument/2006/relationships/slide" Target="slides/slide27.xml"/><Relationship Id="rId77" Type="http://schemas.openxmlformats.org/officeDocument/2006/relationships/font" Target="fonts/Kalam-regular.fntdata"/><Relationship Id="rId32" Type="http://schemas.openxmlformats.org/officeDocument/2006/relationships/slide" Target="slides/slide26.xml"/><Relationship Id="rId76" Type="http://schemas.openxmlformats.org/officeDocument/2006/relationships/font" Target="fonts/Orbitron-bold.fntdata"/><Relationship Id="rId35" Type="http://schemas.openxmlformats.org/officeDocument/2006/relationships/slide" Target="slides/slide29.xml"/><Relationship Id="rId79" Type="http://schemas.openxmlformats.org/officeDocument/2006/relationships/font" Target="fonts/Comfortaa-regular.fntdata"/><Relationship Id="rId34" Type="http://schemas.openxmlformats.org/officeDocument/2006/relationships/slide" Target="slides/slide28.xml"/><Relationship Id="rId78" Type="http://schemas.openxmlformats.org/officeDocument/2006/relationships/font" Target="fonts/Kalam-bold.fntdata"/><Relationship Id="rId71" Type="http://schemas.openxmlformats.org/officeDocument/2006/relationships/font" Target="fonts/Nunito-italic.fntdata"/><Relationship Id="rId70" Type="http://schemas.openxmlformats.org/officeDocument/2006/relationships/font" Target="fonts/Nunito-bold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Nunito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da5675ceaa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da5675cea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da7dfe56dc_1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8" name="Google Shape;158;g1da7dfe56dc_1_6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da7dfe56dc_1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da7dfe56dc_1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da7dfe56dc_1_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da7dfe56dc_1_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da7dfe56dc_1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da7dfe56dc_1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da7dfe56dc_1_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da7dfe56dc_1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34aaee448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f34aaee448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ddc065ba7e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ddc065ba7e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ddc065ba7e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ddc065ba7e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016e616387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016e616387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ddd2c594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ddd2c594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da7dfe56dc_1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da7dfe56dc_1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ddd2c594b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ddd2c594b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ddd2c594b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ddd2c594b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ddd2c594b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ddd2c594b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ddd2c594b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ddd2c594b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ddd2c594b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ddd2c594b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ddd2c594b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ddd2c594b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ddd2c594b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ddd2c594b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ddd2c594b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ddd2c594b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e1687406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e1687406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f97489e63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f97489e63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da7dfe56dc_1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da7dfe56dc_1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da7dfe56dc_1_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5" name="Google Shape;275;g1da7dfe56dc_1_7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e1c616f8f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e1c616f8f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e1c616f8f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e1c616f8f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e1c616f8f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e1c616f8f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e1c616f8f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e1c616f8f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e1c616f8f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e1c616f8f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e1c616f8f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e1c616f8f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e1c616f8f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e1c616f8f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e1c616f8f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e1c616f8f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e1c616f8f0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e1c616f8f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da7dfe56dc_1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da7dfe56dc_1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e1c616f8f0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e1c616f8f0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e1c616f8f0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e1c616f8f0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da7dfe56dc_1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5" name="Google Shape;365;g1da7dfe56dc_1_7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da7dfe56dc_1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3" name="Google Shape;373;g1da7dfe56dc_1_7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da7dfe56dc_1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g1da7dfe56dc_1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da7dfe56dc_1_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g1da7dfe56dc_1_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da7dfe56dc_1_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1da7dfe56dc_1_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da7dfe56dc_1_7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g1da7dfe56dc_1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da7dfe56dc_1_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g1da7dfe56dc_1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da84cde31b_1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da84cde31b_1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a7dfe56dc_1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a7dfe56dc_1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da7dfe56dc_1_7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da7dfe56dc_1_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4fa7f592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9" name="Google Shape;449;g1db4fa7f592_0_2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f97489e63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f97489e63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e8a1e9b013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e8a1e9b013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02bbbeff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02bbbeff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02bbbefff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02bbbefff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da7dfe56dc_1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da7dfe56dc_1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da7dfe56d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7" name="Google Shape;497;g1da7dfe56dc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da7dfe56dc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7" name="Google Shape;507;g1da7dfe56dc_1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da7dfe56dc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7" name="Google Shape;517;g1da7dfe56dc_1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da7dfe56dc_1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da7dfe56dc_1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da7dfe56dc_1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da7dfe56dc_1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da7dfe56dc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5" name="Google Shape;535;g1da7dfe56dc_1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da84cde31b_1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da84cde31b_1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da7dfe56dc_1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da7dfe56dc_1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34aaee448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f34aaee448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da7dfe56dc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da7dfe56dc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7" name="Google Shape;67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8" name="Google Shape;68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Relationship Id="rId4" Type="http://schemas.openxmlformats.org/officeDocument/2006/relationships/image" Target="../media/image2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jp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jpg"/><Relationship Id="rId5" Type="http://schemas.openxmlformats.org/officeDocument/2006/relationships/image" Target="../media/image29.png"/><Relationship Id="rId6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jpg"/><Relationship Id="rId5" Type="http://schemas.openxmlformats.org/officeDocument/2006/relationships/image" Target="../media/image29.png"/><Relationship Id="rId6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jpg"/><Relationship Id="rId4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jpg"/><Relationship Id="rId4" Type="http://schemas.openxmlformats.org/officeDocument/2006/relationships/image" Target="../media/image18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jpg"/><Relationship Id="rId5" Type="http://schemas.openxmlformats.org/officeDocument/2006/relationships/image" Target="../media/image29.png"/><Relationship Id="rId6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jpg"/><Relationship Id="rId4" Type="http://schemas.openxmlformats.org/officeDocument/2006/relationships/image" Target="../media/image1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3.jpg"/><Relationship Id="rId4" Type="http://schemas.openxmlformats.org/officeDocument/2006/relationships/image" Target="../media/image38.png"/><Relationship Id="rId5" Type="http://schemas.openxmlformats.org/officeDocument/2006/relationships/image" Target="../media/image1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7.png"/><Relationship Id="rId4" Type="http://schemas.openxmlformats.org/officeDocument/2006/relationships/image" Target="../media/image3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7.png"/><Relationship Id="rId4" Type="http://schemas.openxmlformats.org/officeDocument/2006/relationships/image" Target="../media/image3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7.png"/><Relationship Id="rId4" Type="http://schemas.openxmlformats.org/officeDocument/2006/relationships/image" Target="../media/image3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7.png"/><Relationship Id="rId4" Type="http://schemas.openxmlformats.org/officeDocument/2006/relationships/image" Target="../media/image3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7.png"/><Relationship Id="rId4" Type="http://schemas.openxmlformats.org/officeDocument/2006/relationships/image" Target="../media/image38.png"/><Relationship Id="rId5" Type="http://schemas.openxmlformats.org/officeDocument/2006/relationships/image" Target="../media/image1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4.png"/><Relationship Id="rId4" Type="http://schemas.openxmlformats.org/officeDocument/2006/relationships/image" Target="../media/image42.png"/><Relationship Id="rId5" Type="http://schemas.openxmlformats.org/officeDocument/2006/relationships/image" Target="../media/image41.png"/><Relationship Id="rId6" Type="http://schemas.openxmlformats.org/officeDocument/2006/relationships/image" Target="../media/image45.png"/><Relationship Id="rId7" Type="http://schemas.openxmlformats.org/officeDocument/2006/relationships/image" Target="../media/image4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jpg"/><Relationship Id="rId5" Type="http://schemas.openxmlformats.org/officeDocument/2006/relationships/image" Target="../media/image29.png"/><Relationship Id="rId6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6.png"/><Relationship Id="rId4" Type="http://schemas.openxmlformats.org/officeDocument/2006/relationships/image" Target="../media/image3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3.jpg"/><Relationship Id="rId4" Type="http://schemas.openxmlformats.org/officeDocument/2006/relationships/image" Target="../media/image15.png"/><Relationship Id="rId5" Type="http://schemas.openxmlformats.org/officeDocument/2006/relationships/image" Target="../media/image32.png"/><Relationship Id="rId6" Type="http://schemas.openxmlformats.org/officeDocument/2006/relationships/image" Target="../media/image5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3.jpg"/><Relationship Id="rId4" Type="http://schemas.openxmlformats.org/officeDocument/2006/relationships/image" Target="../media/image51.png"/><Relationship Id="rId5" Type="http://schemas.openxmlformats.org/officeDocument/2006/relationships/hyperlink" Target="https://www.youtube.com/watch?v=hJxopwVOL50" TargetMode="External"/><Relationship Id="rId6" Type="http://schemas.openxmlformats.org/officeDocument/2006/relationships/image" Target="../media/image5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3.jpg"/><Relationship Id="rId4" Type="http://schemas.openxmlformats.org/officeDocument/2006/relationships/image" Target="../media/image51.png"/><Relationship Id="rId5" Type="http://schemas.openxmlformats.org/officeDocument/2006/relationships/hyperlink" Target="https://youtu.be/PMOXNdXMbVs?t=1898" TargetMode="External"/><Relationship Id="rId6" Type="http://schemas.openxmlformats.org/officeDocument/2006/relationships/image" Target="../media/image5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3.jpg"/><Relationship Id="rId4" Type="http://schemas.openxmlformats.org/officeDocument/2006/relationships/image" Target="../media/image51.png"/><Relationship Id="rId5" Type="http://schemas.openxmlformats.org/officeDocument/2006/relationships/hyperlink" Target="https://youtu.be/QzWiBoih90k?t=1840" TargetMode="External"/><Relationship Id="rId6" Type="http://schemas.openxmlformats.org/officeDocument/2006/relationships/image" Target="../media/image5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3.jpg"/><Relationship Id="rId4" Type="http://schemas.openxmlformats.org/officeDocument/2006/relationships/image" Target="../media/image2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3.jpg"/><Relationship Id="rId4" Type="http://schemas.openxmlformats.org/officeDocument/2006/relationships/image" Target="../media/image5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7.png"/><Relationship Id="rId4" Type="http://schemas.openxmlformats.org/officeDocument/2006/relationships/image" Target="../media/image52.jpg"/><Relationship Id="rId5" Type="http://schemas.openxmlformats.org/officeDocument/2006/relationships/image" Target="../media/image5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.jpg"/><Relationship Id="rId5" Type="http://schemas.openxmlformats.org/officeDocument/2006/relationships/image" Target="../media/image29.png"/><Relationship Id="rId6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1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/>
          <p:nvPr/>
        </p:nvSpPr>
        <p:spPr>
          <a:xfrm>
            <a:off x="4392000" y="537750"/>
            <a:ext cx="720000" cy="720000"/>
          </a:xfrm>
          <a:prstGeom prst="ellipse">
            <a:avLst/>
          </a:prstGeom>
          <a:solidFill>
            <a:srgbClr val="A0D9C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2000" y="537750"/>
            <a:ext cx="719999" cy="71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350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1"/>
            <a:ext cx="9144000" cy="514285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/>
          <p:nvPr/>
        </p:nvSpPr>
        <p:spPr>
          <a:xfrm>
            <a:off x="602425" y="1911500"/>
            <a:ext cx="8078700" cy="3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pt-BR" sz="1700">
                <a:solidFill>
                  <a:srgbClr val="222222"/>
                </a:solidFill>
              </a:rPr>
              <a:t>                     Projeto ganhador do Prêmio Gestor Público Paraná, </a:t>
            </a:r>
            <a:endParaRPr b="1" sz="1700">
              <a:solidFill>
                <a:srgbClr val="222222"/>
              </a:solidFill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pt-BR" sz="1700">
                <a:solidFill>
                  <a:srgbClr val="222222"/>
                </a:solidFill>
              </a:rPr>
              <a:t>               Edição 2021</a:t>
            </a:r>
            <a:r>
              <a:rPr lang="pt-BR" sz="1700">
                <a:solidFill>
                  <a:srgbClr val="222222"/>
                </a:solidFill>
              </a:rPr>
              <a:t>…</a:t>
            </a:r>
            <a:r>
              <a:rPr lang="pt-BR" sz="1800">
                <a:solidFill>
                  <a:srgbClr val="222222"/>
                </a:solidFill>
              </a:rPr>
              <a:t> </a:t>
            </a:r>
            <a:endParaRPr sz="1800">
              <a:solidFill>
                <a:srgbClr val="222222"/>
              </a:solidFill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pt-BR" sz="1800">
                <a:solidFill>
                  <a:srgbClr val="222222"/>
                </a:solidFill>
              </a:rPr>
              <a:t>por ser:</a:t>
            </a:r>
            <a:endParaRPr sz="1800">
              <a:solidFill>
                <a:srgbClr val="222222"/>
              </a:solidFill>
            </a:endParaRPr>
          </a:p>
          <a:p>
            <a:pPr indent="-279400" lvl="0" marL="34290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800"/>
              <a:buChar char="✓"/>
            </a:pPr>
            <a:r>
              <a:rPr lang="pt-BR" sz="1800">
                <a:solidFill>
                  <a:srgbClr val="222222"/>
                </a:solidFill>
              </a:rPr>
              <a:t>inovador, </a:t>
            </a:r>
            <a:endParaRPr sz="1800">
              <a:solidFill>
                <a:srgbClr val="222222"/>
              </a:solidFill>
            </a:endParaRPr>
          </a:p>
          <a:p>
            <a:pPr indent="-279400" lvl="0" marL="34290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800"/>
              <a:buChar char="✓"/>
            </a:pPr>
            <a:r>
              <a:rPr lang="pt-BR" sz="1800">
                <a:solidFill>
                  <a:srgbClr val="222222"/>
                </a:solidFill>
              </a:rPr>
              <a:t>moderno, </a:t>
            </a:r>
            <a:endParaRPr sz="1800">
              <a:solidFill>
                <a:srgbClr val="222222"/>
              </a:solidFill>
            </a:endParaRPr>
          </a:p>
          <a:p>
            <a:pPr indent="-279400" lvl="0" marL="34290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800"/>
              <a:buChar char="✓"/>
            </a:pPr>
            <a:r>
              <a:rPr lang="pt-BR" sz="1800">
                <a:solidFill>
                  <a:srgbClr val="222222"/>
                </a:solidFill>
              </a:rPr>
              <a:t>criativo, </a:t>
            </a:r>
            <a:endParaRPr sz="1800">
              <a:solidFill>
                <a:srgbClr val="222222"/>
              </a:solidFill>
            </a:endParaRPr>
          </a:p>
          <a:p>
            <a:pPr indent="-279400" lvl="0" marL="34290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800"/>
              <a:buChar char="✓"/>
            </a:pPr>
            <a:r>
              <a:rPr lang="pt-BR" sz="1800">
                <a:solidFill>
                  <a:srgbClr val="222222"/>
                </a:solidFill>
              </a:rPr>
              <a:t>capaz de gerar trabalho, emprego e renda TOP para os trabalhadores e empregadores que possuem um Currículo TOP e que traz desenvolvimento para a sociedade. Capaz de  aprimorar a gestão pública e trazer resultados positivos para os cidadãos.</a:t>
            </a:r>
            <a:endParaRPr b="1" i="0" sz="2100" u="none" cap="none" strike="noStrik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3"/>
          <p:cNvSpPr txBox="1"/>
          <p:nvPr>
            <p:ph idx="4294967295" type="body"/>
          </p:nvPr>
        </p:nvSpPr>
        <p:spPr>
          <a:xfrm>
            <a:off x="1589400" y="536225"/>
            <a:ext cx="5965200" cy="11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7F6000"/>
                </a:solidFill>
              </a:rPr>
              <a:t>O que é o </a:t>
            </a:r>
            <a:endParaRPr b="1" sz="2800">
              <a:solidFill>
                <a:srgbClr val="7F6000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7F6000"/>
                </a:solidFill>
              </a:rPr>
              <a:t>Currículo TOP?</a:t>
            </a:r>
            <a:endParaRPr b="1" sz="2800">
              <a:solidFill>
                <a:srgbClr val="7F6000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200">
                <a:solidFill>
                  <a:srgbClr val="222222"/>
                </a:solidFill>
              </a:rPr>
              <a:t> </a:t>
            </a:r>
            <a:endParaRPr sz="2200">
              <a:solidFill>
                <a:srgbClr val="222222"/>
              </a:solidFill>
            </a:endParaRPr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0350" y="159200"/>
            <a:ext cx="1970225" cy="25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306000" y="270000"/>
            <a:ext cx="8640000" cy="46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BR" sz="2240">
                <a:solidFill>
                  <a:srgbClr val="079B3F"/>
                </a:solidFill>
              </a:rPr>
              <a:t>Diagnóstico</a:t>
            </a:r>
            <a:endParaRPr b="1" sz="2240">
              <a:solidFill>
                <a:srgbClr val="079B3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pt-BR" sz="1729">
                <a:solidFill>
                  <a:srgbClr val="222222"/>
                </a:solidFill>
              </a:rPr>
              <a:t>Um dos requisitos para que um trabalhador possa concorrer a um trabalho é a necessidade de estar portando um Curriculum Vitae (CV), famoso currículo, na entrevista.</a:t>
            </a:r>
            <a:endParaRPr sz="1729">
              <a:solidFill>
                <a:srgbClr val="222222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pt-BR" sz="2029">
                <a:solidFill>
                  <a:srgbClr val="222222"/>
                </a:solidFill>
              </a:rPr>
              <a:t>A maioria quer um trabalho TOP! </a:t>
            </a:r>
            <a:endParaRPr sz="2029">
              <a:solidFill>
                <a:srgbClr val="222222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b="1" lang="pt-BR" sz="2330">
                <a:solidFill>
                  <a:srgbClr val="005DFF"/>
                </a:solidFill>
              </a:rPr>
              <a:t>Trabalho TOP requer um currículo TOP!!</a:t>
            </a:r>
            <a:endParaRPr b="1" sz="2330">
              <a:solidFill>
                <a:srgbClr val="005DFF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pt-BR" sz="2029">
                <a:solidFill>
                  <a:srgbClr val="222222"/>
                </a:solidFill>
              </a:rPr>
              <a:t>Logo... </a:t>
            </a:r>
            <a:r>
              <a:rPr b="1" lang="pt-BR" sz="2130">
                <a:solidFill>
                  <a:srgbClr val="079B3F"/>
                </a:solidFill>
              </a:rPr>
              <a:t>currículo TOP = trabalho TOP!!!</a:t>
            </a:r>
            <a:r>
              <a:rPr lang="pt-BR" sz="2029">
                <a:solidFill>
                  <a:srgbClr val="222222"/>
                </a:solidFill>
              </a:rPr>
              <a:t> </a:t>
            </a:r>
            <a:endParaRPr sz="2029">
              <a:solidFill>
                <a:srgbClr val="22222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br>
              <a:rPr lang="pt-BR" sz="1729">
                <a:solidFill>
                  <a:srgbClr val="222222"/>
                </a:solidFill>
              </a:rPr>
            </a:br>
            <a:r>
              <a:rPr lang="pt-BR" sz="1629">
                <a:solidFill>
                  <a:srgbClr val="222222"/>
                </a:solidFill>
              </a:rPr>
              <a:t>Dos </a:t>
            </a:r>
            <a:r>
              <a:rPr b="1" lang="pt-BR" sz="1629">
                <a:solidFill>
                  <a:srgbClr val="222222"/>
                </a:solidFill>
              </a:rPr>
              <a:t>300 trabalhadores atendidos diariamente</a:t>
            </a:r>
            <a:r>
              <a:rPr lang="pt-BR" sz="1629">
                <a:solidFill>
                  <a:srgbClr val="222222"/>
                </a:solidFill>
              </a:rPr>
              <a:t> pela Agência do Trabalhador de Toledo, em média </a:t>
            </a:r>
            <a:r>
              <a:rPr b="1" lang="pt-BR" sz="1629">
                <a:solidFill>
                  <a:srgbClr val="222222"/>
                </a:solidFill>
              </a:rPr>
              <a:t>50% não tem um currículo</a:t>
            </a:r>
            <a:r>
              <a:rPr lang="pt-BR" sz="1629">
                <a:solidFill>
                  <a:srgbClr val="222222"/>
                </a:solidFill>
              </a:rPr>
              <a:t> e </a:t>
            </a:r>
            <a:r>
              <a:rPr b="1" lang="pt-BR" sz="1629">
                <a:solidFill>
                  <a:srgbClr val="222222"/>
                </a:solidFill>
              </a:rPr>
              <a:t>destes, 80% não sabem preencher um currículo</a:t>
            </a:r>
            <a:r>
              <a:rPr lang="pt-BR" sz="1629">
                <a:solidFill>
                  <a:srgbClr val="222222"/>
                </a:solidFill>
              </a:rPr>
              <a:t> e </a:t>
            </a:r>
            <a:r>
              <a:rPr b="1" lang="pt-BR" sz="1629">
                <a:solidFill>
                  <a:srgbClr val="222222"/>
                </a:solidFill>
              </a:rPr>
              <a:t>20% nem sequer sabem o que é um currículo</a:t>
            </a:r>
            <a:r>
              <a:rPr lang="pt-BR" sz="1629">
                <a:solidFill>
                  <a:srgbClr val="222222"/>
                </a:solidFill>
              </a:rPr>
              <a:t>, por serem pessoas simples, humildes e com baixa escolaridade.</a:t>
            </a:r>
            <a:endParaRPr sz="1629">
              <a:solidFill>
                <a:srgbClr val="222222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729">
              <a:solidFill>
                <a:srgbClr val="005DFF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729">
              <a:solidFill>
                <a:srgbClr val="005D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idx="1" type="body"/>
          </p:nvPr>
        </p:nvSpPr>
        <p:spPr>
          <a:xfrm>
            <a:off x="306000" y="270000"/>
            <a:ext cx="8640000" cy="46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BR" sz="2240">
                <a:solidFill>
                  <a:srgbClr val="079B3F"/>
                </a:solidFill>
              </a:rPr>
              <a:t>Propósito</a:t>
            </a:r>
            <a:endParaRPr b="1" sz="2240">
              <a:solidFill>
                <a:srgbClr val="079B3F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Agência do Trabalhador de Toledo pensou, planejou e organizou o </a:t>
            </a:r>
            <a:r>
              <a:rPr b="1"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Projeto Currículo TOP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que </a:t>
            </a:r>
            <a:r>
              <a:rPr b="1"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serve tanto ao trabalhador quanto ao empregador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rgbClr val="10A828"/>
              </a:buClr>
              <a:buSzPts val="1500"/>
              <a:buFont typeface="Arial"/>
              <a:buChar char="✔"/>
            </a:pPr>
            <a:r>
              <a:rPr lang="pt-BR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</a:t>
            </a:r>
            <a:r>
              <a:rPr b="1" lang="pt-BR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propósito</a:t>
            </a:r>
            <a:r>
              <a:rPr lang="pt-BR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desse projeto é fazer a Intermediação de Mão-de-Obra (IMO) entre trabalhador e empregador com a </a:t>
            </a:r>
            <a:r>
              <a:rPr b="1" lang="pt-BR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máxima profissionalização possível, satisfazendo ambos</a:t>
            </a:r>
            <a:r>
              <a:rPr lang="pt-BR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!!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 </a:t>
            </a:r>
            <a:r>
              <a:rPr b="1" lang="pt-BR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objetivos específicos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deste projeto são: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10A828"/>
              </a:buClr>
              <a:buSzPts val="1400"/>
              <a:buFont typeface="Arial"/>
              <a:buChar char="✔"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Possibilitar a todo e qualquer trabalhador, de maneira gratuita, </a:t>
            </a:r>
            <a:r>
              <a:rPr b="1"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 Currículo TOP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10A828"/>
              </a:buClr>
              <a:buSzPts val="1400"/>
              <a:buFont typeface="Arial"/>
              <a:buChar char="✔"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Aumentar a qualidade dos CVs;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10A828"/>
              </a:buClr>
              <a:buSzPts val="1400"/>
              <a:buFont typeface="Arial"/>
              <a:buChar char="✔"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Aumentar a qualificação da mão-de-obra;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10A828"/>
              </a:buClr>
              <a:buSzPts val="1400"/>
              <a:buFont typeface="Arial"/>
              <a:buChar char="✔"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Aumentar a diversificação da mão-de-obra;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10A828"/>
              </a:buClr>
              <a:buSzPts val="1400"/>
              <a:buFont typeface="Arial"/>
              <a:buChar char="✔"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Aumentar as chances do trabalhador conquistar a tão sonhada vaga;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10A828"/>
              </a:buClr>
              <a:buSzPts val="1400"/>
              <a:buFont typeface="Arial"/>
              <a:buChar char="✔"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Aumentar as chances do empregador preencher a vaga;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10A828"/>
              </a:buClr>
              <a:buSzPts val="1400"/>
              <a:buFont typeface="Arial"/>
              <a:buChar char="✔"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Aumentar a satisfação do empregador em contratar uma mão-de-obra qualificada;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rgbClr val="10A828"/>
              </a:buClr>
              <a:buSzPts val="1500"/>
              <a:buFont typeface="Arial"/>
              <a:buChar char="✔"/>
            </a:pPr>
            <a:r>
              <a:rPr b="1" lang="pt-BR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 currículo TOP, trabalho TOP e renda TOP !!!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729">
              <a:solidFill>
                <a:srgbClr val="222222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729">
              <a:solidFill>
                <a:srgbClr val="005DFF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729">
              <a:solidFill>
                <a:srgbClr val="005D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7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7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7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7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73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73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73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73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73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idx="1" type="body"/>
          </p:nvPr>
        </p:nvSpPr>
        <p:spPr>
          <a:xfrm>
            <a:off x="306000" y="270000"/>
            <a:ext cx="8395200" cy="46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BR" sz="2240">
                <a:solidFill>
                  <a:srgbClr val="079B3F"/>
                </a:solidFill>
              </a:rPr>
              <a:t>Propósito</a:t>
            </a:r>
            <a:endParaRPr b="1" sz="2240">
              <a:solidFill>
                <a:srgbClr val="079B3F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b="1" sz="2240">
              <a:solidFill>
                <a:srgbClr val="079B3F"/>
              </a:solidFill>
            </a:endParaRPr>
          </a:p>
          <a:p>
            <a:pPr indent="-387350" lvl="0" marL="1439999" rtl="0" algn="just">
              <a:spcBef>
                <a:spcPts val="1200"/>
              </a:spcBef>
              <a:spcAft>
                <a:spcPts val="0"/>
              </a:spcAft>
              <a:buClr>
                <a:srgbClr val="10A828"/>
              </a:buClr>
              <a:buSzPts val="2500"/>
              <a:buFont typeface="Arial"/>
              <a:buChar char="✔"/>
            </a:pPr>
            <a:r>
              <a:rPr lang="pt-BR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Este projeto além de diminuir a rotatividade de trabalhadores nas empresas, o número de demitidos e desempregados, aumenta o número de contratados e </a:t>
            </a:r>
            <a:r>
              <a:rPr b="1" lang="pt-BR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beneficia milhares de pessoas a partir de </a:t>
            </a:r>
            <a:r>
              <a:rPr b="1" lang="pt-BR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Toledo</a:t>
            </a:r>
            <a:r>
              <a:rPr b="1" lang="pt-BR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Paraná</a:t>
            </a:r>
            <a:r>
              <a:rPr lang="pt-BR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sz="2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729">
              <a:solidFill>
                <a:srgbClr val="222222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729">
              <a:solidFill>
                <a:srgbClr val="005DFF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729">
              <a:solidFill>
                <a:srgbClr val="005DFF"/>
              </a:solidFill>
            </a:endParaRPr>
          </a:p>
        </p:txBody>
      </p:sp>
      <p:pic>
        <p:nvPicPr>
          <p:cNvPr id="179" name="Google Shape;179;p26"/>
          <p:cNvPicPr preferRelativeResize="0"/>
          <p:nvPr/>
        </p:nvPicPr>
        <p:blipFill rotWithShape="1">
          <a:blip r:embed="rId3">
            <a:alphaModFix/>
          </a:blip>
          <a:srcRect b="3393" l="18338" r="18946" t="8702"/>
          <a:stretch/>
        </p:blipFill>
        <p:spPr>
          <a:xfrm>
            <a:off x="7148325" y="2876393"/>
            <a:ext cx="1571624" cy="209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306000" y="270000"/>
            <a:ext cx="8403300" cy="46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BR" sz="2240">
                <a:solidFill>
                  <a:srgbClr val="079B3F"/>
                </a:solidFill>
              </a:rPr>
              <a:t>Missão</a:t>
            </a:r>
            <a:endParaRPr b="1" sz="2240">
              <a:solidFill>
                <a:srgbClr val="079B3F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b="1" sz="2240">
              <a:solidFill>
                <a:srgbClr val="079B3F"/>
              </a:solidFill>
            </a:endParaRPr>
          </a:p>
          <a:p>
            <a:pPr indent="-387350" lvl="0" marL="1439999" rtl="0" algn="just">
              <a:spcBef>
                <a:spcPts val="1200"/>
              </a:spcBef>
              <a:spcAft>
                <a:spcPts val="0"/>
              </a:spcAft>
              <a:buClr>
                <a:srgbClr val="10A828"/>
              </a:buClr>
              <a:buSzPts val="2500"/>
              <a:buFont typeface="Arial"/>
              <a:buChar char="✔"/>
            </a:pPr>
            <a:r>
              <a:rPr lang="pt-BR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 busca de encontrar soluções inovadoras e práticas que aprimorem a gestão pública e que tragam resultados positivos para os cidadãos, desenvolvemos o </a:t>
            </a:r>
            <a:r>
              <a:rPr b="1" lang="pt-BR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Curriculum Vitae Automático da Agência do Trabalhador de Toledo (CVAATT)</a:t>
            </a:r>
            <a:r>
              <a:rPr lang="pt-BR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sz="2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729">
              <a:solidFill>
                <a:srgbClr val="222222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729">
              <a:solidFill>
                <a:srgbClr val="005DFF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729">
              <a:solidFill>
                <a:srgbClr val="005DFF"/>
              </a:solidFill>
            </a:endParaRPr>
          </a:p>
        </p:txBody>
      </p:sp>
      <p:pic>
        <p:nvPicPr>
          <p:cNvPr id="185" name="Google Shape;185;p27"/>
          <p:cNvPicPr preferRelativeResize="0"/>
          <p:nvPr/>
        </p:nvPicPr>
        <p:blipFill rotWithShape="1">
          <a:blip r:embed="rId3">
            <a:alphaModFix/>
          </a:blip>
          <a:srcRect b="3393" l="18338" r="18946" t="8702"/>
          <a:stretch/>
        </p:blipFill>
        <p:spPr>
          <a:xfrm>
            <a:off x="7147656" y="2876393"/>
            <a:ext cx="1571624" cy="209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/>
          <p:nvPr/>
        </p:nvSpPr>
        <p:spPr>
          <a:xfrm>
            <a:off x="0" y="0"/>
            <a:ext cx="3878100" cy="51435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8"/>
          <p:cNvSpPr txBox="1"/>
          <p:nvPr>
            <p:ph idx="1" type="body"/>
          </p:nvPr>
        </p:nvSpPr>
        <p:spPr>
          <a:xfrm>
            <a:off x="4011200" y="270000"/>
            <a:ext cx="4980900" cy="46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79B3F"/>
                </a:solidFill>
              </a:rPr>
              <a:t>O que é o CVAATT?</a:t>
            </a:r>
            <a:endParaRPr b="1" sz="2400">
              <a:solidFill>
                <a:srgbClr val="079B3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222222"/>
                </a:solidFill>
              </a:rPr>
              <a:t>É um formulário onde em </a:t>
            </a:r>
            <a:r>
              <a:rPr b="1" lang="pt-BR">
                <a:solidFill>
                  <a:srgbClr val="222222"/>
                </a:solidFill>
              </a:rPr>
              <a:t>menos de 10 passos</a:t>
            </a:r>
            <a:r>
              <a:rPr lang="pt-BR">
                <a:solidFill>
                  <a:srgbClr val="222222"/>
                </a:solidFill>
              </a:rPr>
              <a:t> a pessoa conclui o preenchimento e em </a:t>
            </a:r>
            <a:r>
              <a:rPr b="1" lang="pt-BR">
                <a:solidFill>
                  <a:srgbClr val="222222"/>
                </a:solidFill>
              </a:rPr>
              <a:t>menos de 10 segundos</a:t>
            </a:r>
            <a:r>
              <a:rPr lang="pt-BR">
                <a:solidFill>
                  <a:srgbClr val="222222"/>
                </a:solidFill>
              </a:rPr>
              <a:t> o </a:t>
            </a:r>
            <a:r>
              <a:rPr b="1" lang="pt-BR">
                <a:solidFill>
                  <a:srgbClr val="222222"/>
                </a:solidFill>
              </a:rPr>
              <a:t>Currículum Vitae (CV) está em seu e-mail</a:t>
            </a:r>
            <a:r>
              <a:rPr lang="pt-BR">
                <a:solidFill>
                  <a:srgbClr val="222222"/>
                </a:solidFill>
              </a:rPr>
              <a:t>, em formato PDF, pronto para ser distribuído. </a:t>
            </a:r>
            <a:br>
              <a:rPr lang="pt-BR">
                <a:solidFill>
                  <a:srgbClr val="222222"/>
                </a:solidFill>
              </a:rPr>
            </a:br>
            <a:br>
              <a:rPr lang="pt-BR">
                <a:solidFill>
                  <a:srgbClr val="222222"/>
                </a:solidFill>
              </a:rPr>
            </a:br>
            <a:r>
              <a:rPr lang="pt-BR" sz="2600">
                <a:solidFill>
                  <a:srgbClr val="222222"/>
                </a:solidFill>
              </a:rPr>
              <a:t>Agora ficou simples, rápido, fácil e muito prático gerar um </a:t>
            </a:r>
            <a:r>
              <a:rPr b="1" lang="pt-BR" sz="2600">
                <a:solidFill>
                  <a:srgbClr val="222222"/>
                </a:solidFill>
              </a:rPr>
              <a:t>Currículo com Layout TOP!</a:t>
            </a:r>
            <a:endParaRPr b="1" sz="2600">
              <a:solidFill>
                <a:srgbClr val="222222"/>
              </a:solidFill>
            </a:endParaRPr>
          </a:p>
        </p:txBody>
      </p:sp>
      <p:pic>
        <p:nvPicPr>
          <p:cNvPr id="192" name="Google Shape;192;p28"/>
          <p:cNvPicPr preferRelativeResize="0"/>
          <p:nvPr/>
        </p:nvPicPr>
        <p:blipFill rotWithShape="1">
          <a:blip r:embed="rId3">
            <a:alphaModFix/>
          </a:blip>
          <a:srcRect b="0" l="0" r="299" t="0"/>
          <a:stretch/>
        </p:blipFill>
        <p:spPr>
          <a:xfrm>
            <a:off x="245731" y="141750"/>
            <a:ext cx="3386625" cy="48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/>
        </p:nvSpPr>
        <p:spPr>
          <a:xfrm>
            <a:off x="1365600" y="2679225"/>
            <a:ext cx="6412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400">
                <a:latin typeface="Comic Sans MS"/>
                <a:ea typeface="Comic Sans MS"/>
                <a:cs typeface="Comic Sans MS"/>
                <a:sym typeface="Comic Sans MS"/>
              </a:rPr>
              <a:t>MONTAR O CURRÍCULO</a:t>
            </a:r>
            <a:endParaRPr b="1" sz="3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98" name="Google Shape;198;p29"/>
          <p:cNvPicPr preferRelativeResize="0"/>
          <p:nvPr/>
        </p:nvPicPr>
        <p:blipFill rotWithShape="1">
          <a:blip r:embed="rId3">
            <a:alphaModFix/>
          </a:blip>
          <a:srcRect b="38510" l="0" r="0" t="0"/>
          <a:stretch/>
        </p:blipFill>
        <p:spPr>
          <a:xfrm>
            <a:off x="1105100" y="626900"/>
            <a:ext cx="6933801" cy="153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79B3F"/>
                </a:solidFill>
              </a:rPr>
              <a:t>Link para Currículo Vitae (CV)</a:t>
            </a:r>
            <a:endParaRPr>
              <a:solidFill>
                <a:srgbClr val="079B3F"/>
              </a:solidFill>
            </a:endParaRPr>
          </a:p>
        </p:txBody>
      </p:sp>
      <p:sp>
        <p:nvSpPr>
          <p:cNvPr id="204" name="Google Shape;204;p30"/>
          <p:cNvSpPr txBox="1"/>
          <p:nvPr>
            <p:ph idx="1" type="body"/>
          </p:nvPr>
        </p:nvSpPr>
        <p:spPr>
          <a:xfrm>
            <a:off x="311700" y="2180725"/>
            <a:ext cx="85206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Char char="✓"/>
            </a:pPr>
            <a:r>
              <a:rPr lang="pt-BR" sz="3300">
                <a:solidFill>
                  <a:srgbClr val="0000FF"/>
                </a:solidFill>
              </a:rPr>
              <a:t>https://forms.gle/pB5Hxs6EBpyDsuTGA</a:t>
            </a:r>
            <a:endParaRPr sz="33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idx="1" type="body"/>
          </p:nvPr>
        </p:nvSpPr>
        <p:spPr>
          <a:xfrm>
            <a:off x="4011200" y="41400"/>
            <a:ext cx="4980900" cy="10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b="1" lang="pt-BR" sz="2400">
                <a:solidFill>
                  <a:srgbClr val="079B3F"/>
                </a:solidFill>
              </a:rPr>
              <a:t>Precisando de um  </a:t>
            </a:r>
            <a:br>
              <a:rPr b="1" lang="pt-BR" sz="2400">
                <a:solidFill>
                  <a:srgbClr val="079B3F"/>
                </a:solidFill>
              </a:rPr>
            </a:br>
            <a:r>
              <a:rPr b="1" lang="pt-BR" sz="2400">
                <a:solidFill>
                  <a:srgbClr val="079B3F"/>
                </a:solidFill>
              </a:rPr>
              <a:t>TRABALHO TOP ?</a:t>
            </a:r>
            <a:endParaRPr>
              <a:solidFill>
                <a:srgbClr val="222222"/>
              </a:solidFill>
            </a:endParaRPr>
          </a:p>
        </p:txBody>
      </p:sp>
      <p:sp>
        <p:nvSpPr>
          <p:cNvPr id="210" name="Google Shape;210;p31"/>
          <p:cNvSpPr/>
          <p:nvPr/>
        </p:nvSpPr>
        <p:spPr>
          <a:xfrm>
            <a:off x="0" y="0"/>
            <a:ext cx="3878100" cy="51435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1"/>
          <p:cNvSpPr txBox="1"/>
          <p:nvPr>
            <p:ph idx="1" type="body"/>
          </p:nvPr>
        </p:nvSpPr>
        <p:spPr>
          <a:xfrm>
            <a:off x="4011200" y="1408600"/>
            <a:ext cx="4980900" cy="13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900">
                <a:solidFill>
                  <a:srgbClr val="222222"/>
                </a:solidFill>
              </a:rPr>
              <a:t>Acesse o formulário...</a:t>
            </a:r>
            <a:endParaRPr sz="2100">
              <a:solidFill>
                <a:srgbClr val="222222"/>
              </a:solidFill>
            </a:endParaRPr>
          </a:p>
        </p:txBody>
      </p:sp>
      <p:grpSp>
        <p:nvGrpSpPr>
          <p:cNvPr id="212" name="Google Shape;212;p31"/>
          <p:cNvGrpSpPr/>
          <p:nvPr/>
        </p:nvGrpSpPr>
        <p:grpSpPr>
          <a:xfrm>
            <a:off x="5979436" y="1813675"/>
            <a:ext cx="3164145" cy="3206192"/>
            <a:chOff x="6264100" y="2139800"/>
            <a:chExt cx="2879899" cy="2879899"/>
          </a:xfrm>
        </p:grpSpPr>
        <p:pic>
          <p:nvPicPr>
            <p:cNvPr id="213" name="Google Shape;213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64100" y="2139800"/>
              <a:ext cx="2879899" cy="287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" name="Google Shape;214;p31"/>
            <p:cNvSpPr/>
            <p:nvPr/>
          </p:nvSpPr>
          <p:spPr>
            <a:xfrm>
              <a:off x="7200000" y="3295350"/>
              <a:ext cx="1008000" cy="568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1"/>
            <p:cNvSpPr txBox="1"/>
            <p:nvPr/>
          </p:nvSpPr>
          <p:spPr>
            <a:xfrm>
              <a:off x="7231506" y="3372150"/>
              <a:ext cx="945000" cy="4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BF9000"/>
                  </a:solidFill>
                  <a:latin typeface="Open Sans"/>
                  <a:ea typeface="Open Sans"/>
                  <a:cs typeface="Open Sans"/>
                  <a:sym typeface="Open Sans"/>
                </a:rPr>
                <a:t>CURRÍCULO</a:t>
              </a:r>
              <a:endParaRPr b="1" sz="1200">
                <a:solidFill>
                  <a:srgbClr val="BF9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400">
                  <a:solidFill>
                    <a:srgbClr val="BF9000"/>
                  </a:solidFill>
                  <a:latin typeface="Open Sans"/>
                  <a:ea typeface="Open Sans"/>
                  <a:cs typeface="Open Sans"/>
                  <a:sym typeface="Open Sans"/>
                </a:rPr>
                <a:t>TOP</a:t>
              </a:r>
              <a:endParaRPr b="1" sz="2400">
                <a:solidFill>
                  <a:srgbClr val="BF9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16" name="Google Shape;216;p31"/>
          <p:cNvSpPr txBox="1"/>
          <p:nvPr>
            <p:ph idx="1" type="body"/>
          </p:nvPr>
        </p:nvSpPr>
        <p:spPr>
          <a:xfrm>
            <a:off x="4011200" y="2912450"/>
            <a:ext cx="2105400" cy="19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222222"/>
                </a:solidFill>
              </a:rPr>
              <a:t>Agora ficou simples, rápido e fácil gerar um </a:t>
            </a:r>
            <a:r>
              <a:rPr b="1" lang="pt-BR" sz="1600">
                <a:solidFill>
                  <a:srgbClr val="222222"/>
                </a:solidFill>
              </a:rPr>
              <a:t>Currículo com Layout TOP!</a:t>
            </a:r>
            <a:endParaRPr b="1" sz="1600">
              <a:solidFill>
                <a:srgbClr val="222222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>
              <a:solidFill>
                <a:srgbClr val="079B3F"/>
              </a:solidFill>
            </a:endParaRPr>
          </a:p>
        </p:txBody>
      </p:sp>
      <p:pic>
        <p:nvPicPr>
          <p:cNvPr id="217" name="Google Shape;217;p31"/>
          <p:cNvPicPr preferRelativeResize="0"/>
          <p:nvPr/>
        </p:nvPicPr>
        <p:blipFill rotWithShape="1">
          <a:blip r:embed="rId4">
            <a:alphaModFix/>
          </a:blip>
          <a:srcRect b="0" l="0" r="299" t="0"/>
          <a:stretch/>
        </p:blipFill>
        <p:spPr>
          <a:xfrm>
            <a:off x="245731" y="141750"/>
            <a:ext cx="3386625" cy="48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8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3263" y="0"/>
            <a:ext cx="395746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idx="4294967295" type="title"/>
          </p:nvPr>
        </p:nvSpPr>
        <p:spPr>
          <a:xfrm>
            <a:off x="438600" y="1208400"/>
            <a:ext cx="8266800" cy="30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4800">
                <a:solidFill>
                  <a:srgbClr val="999999"/>
                </a:solidFill>
                <a:latin typeface="Kalam"/>
                <a:ea typeface="Kalam"/>
                <a:cs typeface="Kalam"/>
                <a:sym typeface="Kalam"/>
              </a:rPr>
              <a:t>Conhece a</a:t>
            </a:r>
            <a:endParaRPr sz="4800">
              <a:solidFill>
                <a:srgbClr val="666666"/>
              </a:solidFill>
              <a:latin typeface="Kalam"/>
              <a:ea typeface="Kalam"/>
              <a:cs typeface="Kalam"/>
              <a:sym typeface="Kala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4800">
                <a:solidFill>
                  <a:srgbClr val="000000"/>
                </a:solidFill>
                <a:latin typeface="Kalam"/>
                <a:ea typeface="Kalam"/>
                <a:cs typeface="Kalam"/>
                <a:sym typeface="Kalam"/>
              </a:rPr>
              <a:t>Agência do Trabalhador</a:t>
            </a:r>
            <a:endParaRPr sz="4800">
              <a:solidFill>
                <a:srgbClr val="666666"/>
              </a:solidFill>
              <a:latin typeface="Kalam"/>
              <a:ea typeface="Kalam"/>
              <a:cs typeface="Kalam"/>
              <a:sym typeface="Kala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4800">
                <a:solidFill>
                  <a:srgbClr val="999999"/>
                </a:solidFill>
                <a:latin typeface="Kalam"/>
                <a:ea typeface="Kalam"/>
                <a:cs typeface="Kalam"/>
                <a:sym typeface="Kalam"/>
              </a:rPr>
              <a:t>de Toledo</a:t>
            </a:r>
            <a:endParaRPr sz="4800">
              <a:solidFill>
                <a:srgbClr val="999999"/>
              </a:solidFill>
              <a:latin typeface="Kalam"/>
              <a:ea typeface="Kalam"/>
              <a:cs typeface="Kalam"/>
              <a:sym typeface="Kala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4800">
                <a:solidFill>
                  <a:srgbClr val="999999"/>
                </a:solidFill>
                <a:latin typeface="Kalam"/>
                <a:ea typeface="Kalam"/>
                <a:cs typeface="Kalam"/>
                <a:sym typeface="Kalam"/>
              </a:rPr>
              <a:t>???</a:t>
            </a:r>
            <a:endParaRPr sz="4800">
              <a:solidFill>
                <a:srgbClr val="999999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3">
            <a:alphaModFix/>
          </a:blip>
          <a:srcRect b="21932" l="23823" r="4332" t="5345"/>
          <a:stretch/>
        </p:blipFill>
        <p:spPr>
          <a:xfrm flipH="1">
            <a:off x="0" y="4154725"/>
            <a:ext cx="1265175" cy="98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 rotWithShape="1">
          <a:blip r:embed="rId4">
            <a:alphaModFix/>
          </a:blip>
          <a:srcRect b="3393" l="18338" r="18946" t="8702"/>
          <a:stretch/>
        </p:blipFill>
        <p:spPr>
          <a:xfrm>
            <a:off x="7811999" y="76200"/>
            <a:ext cx="1260001" cy="167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92000" y="4014901"/>
            <a:ext cx="899999" cy="89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 rotWithShape="1">
          <a:blip r:embed="rId6">
            <a:alphaModFix/>
          </a:blip>
          <a:srcRect b="36658" l="2355" r="67516" t="3067"/>
          <a:stretch/>
        </p:blipFill>
        <p:spPr>
          <a:xfrm>
            <a:off x="0" y="0"/>
            <a:ext cx="1124924" cy="123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3"/>
          <p:cNvPicPr preferRelativeResize="0"/>
          <p:nvPr/>
        </p:nvPicPr>
        <p:blipFill rotWithShape="1">
          <a:blip r:embed="rId3">
            <a:alphaModFix/>
          </a:blip>
          <a:srcRect b="0" l="0" r="0" t="941"/>
          <a:stretch/>
        </p:blipFill>
        <p:spPr>
          <a:xfrm>
            <a:off x="2628513" y="0"/>
            <a:ext cx="388697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9037" y="0"/>
            <a:ext cx="356593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8600" y="0"/>
            <a:ext cx="362681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2175" y="0"/>
            <a:ext cx="35596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0250" y="0"/>
            <a:ext cx="368349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0700" y="0"/>
            <a:ext cx="368260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2100" y="0"/>
            <a:ext cx="36598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0950" y="0"/>
            <a:ext cx="360210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0950" y="63988"/>
            <a:ext cx="3602099" cy="5015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42"/>
          <p:cNvPicPr preferRelativeResize="0"/>
          <p:nvPr/>
        </p:nvPicPr>
        <p:blipFill rotWithShape="1">
          <a:blip r:embed="rId3">
            <a:alphaModFix/>
          </a:blip>
          <a:srcRect b="5926" l="0" r="0" t="0"/>
          <a:stretch/>
        </p:blipFill>
        <p:spPr>
          <a:xfrm>
            <a:off x="438650" y="219275"/>
            <a:ext cx="7980550" cy="451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idx="4294967295" type="title"/>
          </p:nvPr>
        </p:nvSpPr>
        <p:spPr>
          <a:xfrm>
            <a:off x="438600" y="1056000"/>
            <a:ext cx="8266800" cy="30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pt-BR" sz="100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Ciência</a:t>
            </a:r>
            <a:endParaRPr b="0" sz="10000">
              <a:solidFill>
                <a:srgbClr val="999999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 rotWithShape="1">
          <a:blip r:embed="rId3">
            <a:alphaModFix/>
          </a:blip>
          <a:srcRect b="21932" l="23823" r="4332" t="5345"/>
          <a:stretch/>
        </p:blipFill>
        <p:spPr>
          <a:xfrm flipH="1">
            <a:off x="0" y="4154725"/>
            <a:ext cx="1265175" cy="98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 rotWithShape="1">
          <a:blip r:embed="rId4">
            <a:alphaModFix/>
          </a:blip>
          <a:srcRect b="3393" l="18338" r="18946" t="8702"/>
          <a:stretch/>
        </p:blipFill>
        <p:spPr>
          <a:xfrm>
            <a:off x="7811999" y="76200"/>
            <a:ext cx="1260001" cy="167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92000" y="4014901"/>
            <a:ext cx="899999" cy="89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 rotWithShape="1">
          <a:blip r:embed="rId6">
            <a:alphaModFix/>
          </a:blip>
          <a:srcRect b="36658" l="2355" r="67516" t="3067"/>
          <a:stretch/>
        </p:blipFill>
        <p:spPr>
          <a:xfrm>
            <a:off x="0" y="0"/>
            <a:ext cx="1124924" cy="123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1"/>
            <a:ext cx="9144000" cy="51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3"/>
          <p:cNvSpPr txBox="1"/>
          <p:nvPr/>
        </p:nvSpPr>
        <p:spPr>
          <a:xfrm>
            <a:off x="464044" y="2733300"/>
            <a:ext cx="1410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Exemplo de</a:t>
            </a:r>
            <a:endParaRPr b="1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Currículo TOP </a:t>
            </a:r>
            <a:endParaRPr b="1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já preenchido</a:t>
            </a:r>
            <a:endParaRPr b="1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" name="Google Shape;279;p43"/>
          <p:cNvPicPr preferRelativeResize="0"/>
          <p:nvPr/>
        </p:nvPicPr>
        <p:blipFill rotWithShape="1">
          <a:blip r:embed="rId4">
            <a:alphaModFix/>
          </a:blip>
          <a:srcRect b="0" l="0" r="299" t="0"/>
          <a:stretch/>
        </p:blipFill>
        <p:spPr>
          <a:xfrm>
            <a:off x="2135844" y="143025"/>
            <a:ext cx="3386625" cy="485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00" y="183150"/>
            <a:ext cx="1863874" cy="243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9975" y="143025"/>
            <a:ext cx="3304499" cy="48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88888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152400"/>
            <a:ext cx="3422917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6517" y="152400"/>
            <a:ext cx="3422917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4"/>
          <p:cNvSpPr txBox="1"/>
          <p:nvPr/>
        </p:nvSpPr>
        <p:spPr>
          <a:xfrm>
            <a:off x="417894" y="2371650"/>
            <a:ext cx="14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pt-BR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Layout CV</a:t>
            </a:r>
            <a:endParaRPr b="1" i="0" sz="1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45350"/>
            <a:ext cx="8839197" cy="408610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5"/>
          <p:cNvSpPr txBox="1"/>
          <p:nvPr/>
        </p:nvSpPr>
        <p:spPr>
          <a:xfrm>
            <a:off x="2514600" y="264325"/>
            <a:ext cx="411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Extensão/Complemento </a:t>
            </a:r>
            <a:r>
              <a:rPr b="1" lang="pt-BR">
                <a:latin typeface="Open Sans"/>
                <a:ea typeface="Open Sans"/>
                <a:cs typeface="Open Sans"/>
                <a:sym typeface="Open Sans"/>
              </a:rPr>
              <a:t>AUTOCRAT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5" name="Google Shape;295;p45"/>
          <p:cNvSpPr/>
          <p:nvPr/>
        </p:nvSpPr>
        <p:spPr>
          <a:xfrm>
            <a:off x="4979200" y="2471750"/>
            <a:ext cx="442800" cy="621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5"/>
          <p:cNvSpPr txBox="1"/>
          <p:nvPr/>
        </p:nvSpPr>
        <p:spPr>
          <a:xfrm>
            <a:off x="4648200" y="3145650"/>
            <a:ext cx="248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Clique em editar (no lápis)...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6"/>
          <p:cNvSpPr txBox="1"/>
          <p:nvPr/>
        </p:nvSpPr>
        <p:spPr>
          <a:xfrm>
            <a:off x="2514600" y="264325"/>
            <a:ext cx="411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Extensão/Complemento </a:t>
            </a:r>
            <a:r>
              <a:rPr b="1" lang="pt-BR">
                <a:latin typeface="Open Sans"/>
                <a:ea typeface="Open Sans"/>
                <a:cs typeface="Open Sans"/>
                <a:sym typeface="Open Sans"/>
              </a:rPr>
              <a:t>AUTOCRAT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2" name="Google Shape;30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525" y="745500"/>
            <a:ext cx="6442941" cy="41741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6"/>
          <p:cNvSpPr txBox="1"/>
          <p:nvPr/>
        </p:nvSpPr>
        <p:spPr>
          <a:xfrm>
            <a:off x="802475" y="2909900"/>
            <a:ext cx="449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Nesta tela coloque o nome que desejar…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7"/>
          <p:cNvSpPr txBox="1"/>
          <p:nvPr/>
        </p:nvSpPr>
        <p:spPr>
          <a:xfrm>
            <a:off x="2514600" y="264325"/>
            <a:ext cx="411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Extensão/Complemento </a:t>
            </a:r>
            <a:r>
              <a:rPr b="1" lang="pt-BR">
                <a:latin typeface="Open Sans"/>
                <a:ea typeface="Open Sans"/>
                <a:cs typeface="Open Sans"/>
                <a:sym typeface="Open Sans"/>
              </a:rPr>
              <a:t>AUTOCRAT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9" name="Google Shape;309;p47"/>
          <p:cNvSpPr txBox="1"/>
          <p:nvPr/>
        </p:nvSpPr>
        <p:spPr>
          <a:xfrm>
            <a:off x="802475" y="3214700"/>
            <a:ext cx="761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Nesta tela selecione o Layout do currículo, ou seja, o modelo que você criou para que sejam adicionadas as informações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0" name="Google Shape;31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375" y="795500"/>
            <a:ext cx="5875250" cy="222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8"/>
          <p:cNvSpPr txBox="1"/>
          <p:nvPr/>
        </p:nvSpPr>
        <p:spPr>
          <a:xfrm>
            <a:off x="2514600" y="264325"/>
            <a:ext cx="411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Extensão/Complemento </a:t>
            </a:r>
            <a:r>
              <a:rPr b="1" lang="pt-BR">
                <a:latin typeface="Open Sans"/>
                <a:ea typeface="Open Sans"/>
                <a:cs typeface="Open Sans"/>
                <a:sym typeface="Open Sans"/>
              </a:rPr>
              <a:t>AUTOCRAT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6" name="Google Shape;316;p48"/>
          <p:cNvSpPr txBox="1"/>
          <p:nvPr/>
        </p:nvSpPr>
        <p:spPr>
          <a:xfrm>
            <a:off x="223825" y="1707375"/>
            <a:ext cx="2550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Nesta tela informe a linha de cabeçalho (Header row), a 1ª linha de dados (First data row) e relacione os campos do Layout/modelo com as colunas da planilha</a:t>
            </a:r>
            <a:r>
              <a:rPr lang="pt-BR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7" name="Google Shape;31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6525" y="1121725"/>
            <a:ext cx="6065075" cy="3915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9"/>
          <p:cNvSpPr txBox="1"/>
          <p:nvPr/>
        </p:nvSpPr>
        <p:spPr>
          <a:xfrm>
            <a:off x="2514600" y="264325"/>
            <a:ext cx="411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Extensão/Complemento </a:t>
            </a:r>
            <a:r>
              <a:rPr b="1" lang="pt-BR">
                <a:latin typeface="Open Sans"/>
                <a:ea typeface="Open Sans"/>
                <a:cs typeface="Open Sans"/>
                <a:sym typeface="Open Sans"/>
              </a:rPr>
              <a:t>AUTOCRAT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3" name="Google Shape;323;p49"/>
          <p:cNvSpPr txBox="1"/>
          <p:nvPr/>
        </p:nvSpPr>
        <p:spPr>
          <a:xfrm>
            <a:off x="223825" y="1707375"/>
            <a:ext cx="2550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Nesta tela informe como deseja que sejam nomeados automaticamente os currículos, escolha o formato PDF e marque Multiple output mode…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4" name="Google Shape;32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6525" y="1045525"/>
            <a:ext cx="6065076" cy="391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0"/>
          <p:cNvSpPr txBox="1"/>
          <p:nvPr/>
        </p:nvSpPr>
        <p:spPr>
          <a:xfrm>
            <a:off x="2514600" y="264325"/>
            <a:ext cx="411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Extensão/Complemento </a:t>
            </a:r>
            <a:r>
              <a:rPr b="1" lang="pt-BR">
                <a:latin typeface="Open Sans"/>
                <a:ea typeface="Open Sans"/>
                <a:cs typeface="Open Sans"/>
                <a:sym typeface="Open Sans"/>
              </a:rPr>
              <a:t>AUTOCRAT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0" name="Google Shape;330;p50"/>
          <p:cNvSpPr txBox="1"/>
          <p:nvPr/>
        </p:nvSpPr>
        <p:spPr>
          <a:xfrm>
            <a:off x="223825" y="1707375"/>
            <a:ext cx="2550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Nesta tela escolha uma pasta do DRIVE para salvar os currículos…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1" name="Google Shape;33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6525" y="816925"/>
            <a:ext cx="6065075" cy="3907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1"/>
          <p:cNvSpPr txBox="1"/>
          <p:nvPr/>
        </p:nvSpPr>
        <p:spPr>
          <a:xfrm>
            <a:off x="2514600" y="264325"/>
            <a:ext cx="411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Extensão/Complemento </a:t>
            </a:r>
            <a:r>
              <a:rPr b="1" lang="pt-BR">
                <a:latin typeface="Open Sans"/>
                <a:ea typeface="Open Sans"/>
                <a:cs typeface="Open Sans"/>
                <a:sym typeface="Open Sans"/>
              </a:rPr>
              <a:t>AUTOCRAT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7" name="Google Shape;337;p51"/>
          <p:cNvSpPr txBox="1"/>
          <p:nvPr/>
        </p:nvSpPr>
        <p:spPr>
          <a:xfrm>
            <a:off x="223825" y="1707375"/>
            <a:ext cx="2550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Nesta tela informe uma coluna para que ao receber um novo dado a macro seja executada automaticamente…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8" name="Google Shape;33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6525" y="816925"/>
            <a:ext cx="6065075" cy="3948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2"/>
          <p:cNvSpPr txBox="1"/>
          <p:nvPr/>
        </p:nvSpPr>
        <p:spPr>
          <a:xfrm>
            <a:off x="152400" y="264325"/>
            <a:ext cx="411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Extensão/Complemento </a:t>
            </a:r>
            <a:r>
              <a:rPr b="1" lang="pt-BR">
                <a:latin typeface="Open Sans"/>
                <a:ea typeface="Open Sans"/>
                <a:cs typeface="Open Sans"/>
                <a:sym typeface="Open Sans"/>
              </a:rPr>
              <a:t>AUTOCRAT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4" name="Google Shape;344;p52"/>
          <p:cNvSpPr txBox="1"/>
          <p:nvPr/>
        </p:nvSpPr>
        <p:spPr>
          <a:xfrm>
            <a:off x="235275" y="809425"/>
            <a:ext cx="3091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Nesta tela, referente ao e-mail a ser enviado preencha conforme o  modelo ao lado…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Exemplo de e-mail abaixo: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45" name="Google Shape;345;p52"/>
          <p:cNvGrpSpPr/>
          <p:nvPr/>
        </p:nvGrpSpPr>
        <p:grpSpPr>
          <a:xfrm>
            <a:off x="3850475" y="7300"/>
            <a:ext cx="5223601" cy="5053325"/>
            <a:chOff x="3850475" y="7300"/>
            <a:chExt cx="5223601" cy="5053325"/>
          </a:xfrm>
        </p:grpSpPr>
        <p:pic>
          <p:nvPicPr>
            <p:cNvPr id="346" name="Google Shape;346;p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57625" y="7300"/>
              <a:ext cx="5210176" cy="301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p52"/>
            <p:cNvPicPr preferRelativeResize="0"/>
            <p:nvPr/>
          </p:nvPicPr>
          <p:blipFill rotWithShape="1">
            <a:blip r:embed="rId4">
              <a:alphaModFix/>
            </a:blip>
            <a:srcRect b="0" l="0" r="0" t="24568"/>
            <a:stretch/>
          </p:blipFill>
          <p:spPr>
            <a:xfrm>
              <a:off x="3850475" y="2482750"/>
              <a:ext cx="5223601" cy="2577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8" name="Google Shape;348;p52"/>
          <p:cNvSpPr txBox="1"/>
          <p:nvPr/>
        </p:nvSpPr>
        <p:spPr>
          <a:xfrm>
            <a:off x="223825" y="2338075"/>
            <a:ext cx="3525300" cy="29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latin typeface="Open Sans"/>
                <a:ea typeface="Open Sans"/>
                <a:cs typeface="Open Sans"/>
                <a:sym typeface="Open Sans"/>
              </a:rPr>
              <a:t>Currículo TOP &lt;&lt;ALLName&gt;&gt;</a:t>
            </a:r>
            <a:endParaRPr b="1"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Open Sans"/>
                <a:ea typeface="Open Sans"/>
                <a:cs typeface="Open Sans"/>
                <a:sym typeface="Open Sans"/>
              </a:rPr>
              <a:t>Olá &lt;&lt;ALLName&gt;&gt;, parabéns!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Open Sans"/>
                <a:ea typeface="Open Sans"/>
                <a:cs typeface="Open Sans"/>
                <a:sym typeface="Open Sans"/>
              </a:rPr>
              <a:t>Você acabou de gerar o seu Curriculum TOP, com Layout TOP, anexo.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Open Sans"/>
                <a:ea typeface="Open Sans"/>
                <a:cs typeface="Open Sans"/>
                <a:sym typeface="Open Sans"/>
              </a:rPr>
              <a:t>Agora já pode enviá-lo ou imprimir e entregá-lo nos locais de seu interesse.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Open Sans"/>
                <a:ea typeface="Open Sans"/>
                <a:cs typeface="Open Sans"/>
                <a:sym typeface="Open Sans"/>
              </a:rPr>
              <a:t>E caso queira turbinar seu currículo, inscreva-se já para participar das 5 qualificações e deixar seu Currículo TOP 5 estrelas *****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Open Sans"/>
                <a:ea typeface="Open Sans"/>
                <a:cs typeface="Open Sans"/>
                <a:sym typeface="Open Sans"/>
              </a:rPr>
              <a:t>Qualquer dúvida, por favor, contate-nos!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Open Sans"/>
                <a:ea typeface="Open Sans"/>
                <a:cs typeface="Open Sans"/>
                <a:sym typeface="Open Sans"/>
              </a:rPr>
              <a:t>AGÊNCIA DO TRABALHADOR DE TOLEDO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Open Sans"/>
                <a:ea typeface="Open Sans"/>
                <a:cs typeface="Open Sans"/>
                <a:sym typeface="Open Sans"/>
              </a:rPr>
              <a:t>WhatsApp 45 3196-3940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Open Sans"/>
                <a:ea typeface="Open Sans"/>
                <a:cs typeface="Open Sans"/>
                <a:sym typeface="Open Sans"/>
              </a:rPr>
              <a:t>Rua São João, 6487, Centro, Toledo, PR.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idx="4294967295" type="title"/>
          </p:nvPr>
        </p:nvSpPr>
        <p:spPr>
          <a:xfrm>
            <a:off x="438600" y="1941750"/>
            <a:ext cx="8266800" cy="12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4000">
                <a:solidFill>
                  <a:srgbClr val="0000FF"/>
                </a:solidFill>
              </a:rPr>
              <a:t>E</a:t>
            </a:r>
            <a:r>
              <a:rPr lang="pt-BR" sz="4500">
                <a:solidFill>
                  <a:srgbClr val="0000FF"/>
                </a:solidFill>
              </a:rPr>
              <a:t>M</a:t>
            </a:r>
            <a:r>
              <a:rPr lang="pt-BR" sz="5000">
                <a:solidFill>
                  <a:srgbClr val="0000FF"/>
                </a:solidFill>
              </a:rPr>
              <a:t>P</a:t>
            </a:r>
            <a:r>
              <a:rPr lang="pt-BR" sz="5500">
                <a:solidFill>
                  <a:srgbClr val="0000FF"/>
                </a:solidFill>
              </a:rPr>
              <a:t>R</a:t>
            </a:r>
            <a:r>
              <a:rPr lang="pt-BR" sz="6000">
                <a:solidFill>
                  <a:srgbClr val="0000FF"/>
                </a:solidFill>
              </a:rPr>
              <a:t>E</a:t>
            </a:r>
            <a:r>
              <a:rPr lang="pt-BR" sz="6500">
                <a:solidFill>
                  <a:srgbClr val="0000FF"/>
                </a:solidFill>
              </a:rPr>
              <a:t>E</a:t>
            </a:r>
            <a:r>
              <a:rPr lang="pt-BR" sz="7000">
                <a:solidFill>
                  <a:srgbClr val="0000FF"/>
                </a:solidFill>
              </a:rPr>
              <a:t>N</a:t>
            </a:r>
            <a:r>
              <a:rPr lang="pt-BR" sz="7500">
                <a:solidFill>
                  <a:srgbClr val="0000FF"/>
                </a:solidFill>
              </a:rPr>
              <a:t>D</a:t>
            </a:r>
            <a:r>
              <a:rPr lang="pt-BR" sz="8000">
                <a:solidFill>
                  <a:srgbClr val="0000FF"/>
                </a:solidFill>
              </a:rPr>
              <a:t>E</a:t>
            </a:r>
            <a:r>
              <a:rPr lang="pt-BR" sz="8500">
                <a:solidFill>
                  <a:srgbClr val="0000FF"/>
                </a:solidFill>
              </a:rPr>
              <a:t>D</a:t>
            </a:r>
            <a:r>
              <a:rPr lang="pt-BR" sz="9000">
                <a:solidFill>
                  <a:srgbClr val="0000FF"/>
                </a:solidFill>
              </a:rPr>
              <a:t>O</a:t>
            </a:r>
            <a:r>
              <a:rPr lang="pt-BR" sz="9500">
                <a:solidFill>
                  <a:srgbClr val="0000FF"/>
                </a:solidFill>
              </a:rPr>
              <a:t>R</a:t>
            </a:r>
            <a:r>
              <a:rPr lang="pt-BR" sz="10000">
                <a:solidFill>
                  <a:srgbClr val="0000FF"/>
                </a:solidFill>
              </a:rPr>
              <a:t>I</a:t>
            </a:r>
            <a:r>
              <a:rPr lang="pt-BR" sz="10500">
                <a:solidFill>
                  <a:srgbClr val="0000FF"/>
                </a:solidFill>
              </a:rPr>
              <a:t>S</a:t>
            </a:r>
            <a:r>
              <a:rPr lang="pt-BR" sz="11000">
                <a:solidFill>
                  <a:srgbClr val="0000FF"/>
                </a:solidFill>
              </a:rPr>
              <a:t>M</a:t>
            </a:r>
            <a:r>
              <a:rPr lang="pt-BR" sz="11500">
                <a:solidFill>
                  <a:srgbClr val="0000FF"/>
                </a:solidFill>
              </a:rPr>
              <a:t>O</a:t>
            </a:r>
            <a:endParaRPr sz="11500">
              <a:solidFill>
                <a:srgbClr val="0000FF"/>
              </a:solidFill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 rotWithShape="1">
          <a:blip r:embed="rId3">
            <a:alphaModFix/>
          </a:blip>
          <a:srcRect b="21932" l="23823" r="4332" t="5345"/>
          <a:stretch/>
        </p:blipFill>
        <p:spPr>
          <a:xfrm flipH="1">
            <a:off x="0" y="4154725"/>
            <a:ext cx="1265175" cy="98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 rotWithShape="1">
          <a:blip r:embed="rId4">
            <a:alphaModFix/>
          </a:blip>
          <a:srcRect b="3393" l="18338" r="18946" t="8702"/>
          <a:stretch/>
        </p:blipFill>
        <p:spPr>
          <a:xfrm>
            <a:off x="7811999" y="76200"/>
            <a:ext cx="1260001" cy="167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92000" y="4014901"/>
            <a:ext cx="899999" cy="89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 rotWithShape="1">
          <a:blip r:embed="rId6">
            <a:alphaModFix/>
          </a:blip>
          <a:srcRect b="36658" l="2355" r="67516" t="3067"/>
          <a:stretch/>
        </p:blipFill>
        <p:spPr>
          <a:xfrm>
            <a:off x="0" y="0"/>
            <a:ext cx="1124924" cy="123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3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3"/>
          <p:cNvSpPr txBox="1"/>
          <p:nvPr/>
        </p:nvSpPr>
        <p:spPr>
          <a:xfrm>
            <a:off x="2514600" y="264325"/>
            <a:ext cx="411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Extensão/Complemento </a:t>
            </a:r>
            <a:r>
              <a:rPr b="1" lang="pt-BR">
                <a:latin typeface="Open Sans"/>
                <a:ea typeface="Open Sans"/>
                <a:cs typeface="Open Sans"/>
                <a:sym typeface="Open Sans"/>
              </a:rPr>
              <a:t>AUTOCRAT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4" name="Google Shape;354;p53"/>
          <p:cNvSpPr txBox="1"/>
          <p:nvPr/>
        </p:nvSpPr>
        <p:spPr>
          <a:xfrm>
            <a:off x="223825" y="1707375"/>
            <a:ext cx="2550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Por fim, nesta última tela, marque conforme este exemplo e clique em SAVE.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5" name="Google Shape;35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6525" y="969325"/>
            <a:ext cx="6065076" cy="3937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4"/>
          <p:cNvSpPr txBox="1"/>
          <p:nvPr/>
        </p:nvSpPr>
        <p:spPr>
          <a:xfrm>
            <a:off x="2514600" y="264325"/>
            <a:ext cx="411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Extensão/Complemento </a:t>
            </a:r>
            <a:r>
              <a:rPr b="1" lang="pt-BR">
                <a:latin typeface="Open Sans"/>
                <a:ea typeface="Open Sans"/>
                <a:cs typeface="Open Sans"/>
                <a:sym typeface="Open Sans"/>
              </a:rPr>
              <a:t>AUTOCRAT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1" name="Google Shape;361;p54"/>
          <p:cNvSpPr txBox="1"/>
          <p:nvPr/>
        </p:nvSpPr>
        <p:spPr>
          <a:xfrm>
            <a:off x="223825" y="1725150"/>
            <a:ext cx="2550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Pronto.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Pode fechar no X e a partir de agora é só aguardar os formulários serem preenchidos e os currículos enviados, tudo de forma automática.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2" name="Google Shape;36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6525" y="816925"/>
            <a:ext cx="6065076" cy="3937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1"/>
            <a:ext cx="9144000" cy="5142856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5"/>
          <p:cNvSpPr txBox="1"/>
          <p:nvPr/>
        </p:nvSpPr>
        <p:spPr>
          <a:xfrm>
            <a:off x="2196150" y="389250"/>
            <a:ext cx="6509100" cy="21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PONTOS A</a:t>
            </a:r>
            <a:r>
              <a:rPr b="1" i="0" lang="pt-BR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pt-BR" sz="15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DESTACAR</a:t>
            </a:r>
            <a:endParaRPr b="1" i="0" sz="15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pt-BR" sz="1500" u="none" cap="none" strike="noStrike">
                <a:latin typeface="Arial"/>
                <a:ea typeface="Arial"/>
                <a:cs typeface="Arial"/>
                <a:sym typeface="Arial"/>
              </a:rPr>
              <a:t>O que para muitos antes parecia um “bicho de 7 cabeças”, algo assustador, agora ficou simples, rápido, fácil e muito prático gerar um </a:t>
            </a:r>
            <a:r>
              <a:rPr b="1" i="0" lang="pt-BR" sz="1500" u="none" cap="none" strike="noStrike">
                <a:latin typeface="Arial"/>
                <a:ea typeface="Arial"/>
                <a:cs typeface="Arial"/>
                <a:sym typeface="Arial"/>
              </a:rPr>
              <a:t>Currículo TOP!</a:t>
            </a:r>
            <a:endParaRPr b="1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pt-BR" sz="15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Essa é a primeira </a:t>
            </a:r>
            <a:r>
              <a:rPr b="1" lang="pt-BR" sz="1500">
                <a:solidFill>
                  <a:srgbClr val="0000FF"/>
                </a:solidFill>
              </a:rPr>
              <a:t>etapa</a:t>
            </a:r>
            <a:r>
              <a:rPr b="1" i="0" lang="pt-BR" sz="15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de um projeto inovador e revolucionário. </a:t>
            </a:r>
            <a:endParaRPr b="1" i="0" sz="15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55"/>
          <p:cNvSpPr txBox="1"/>
          <p:nvPr/>
        </p:nvSpPr>
        <p:spPr>
          <a:xfrm>
            <a:off x="374775" y="2768494"/>
            <a:ext cx="8330400" cy="21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pt-BR" sz="1500" u="none" cap="none" strike="noStrike">
                <a:latin typeface="Arial"/>
                <a:ea typeface="Arial"/>
                <a:cs typeface="Arial"/>
                <a:sym typeface="Arial"/>
              </a:rPr>
              <a:t>A segunda </a:t>
            </a:r>
            <a:r>
              <a:rPr b="1" lang="pt-BR" sz="1500"/>
              <a:t>etapa</a:t>
            </a:r>
            <a:r>
              <a:rPr b="1" i="0" lang="pt-BR" sz="1500" u="none" cap="none" strike="noStrike">
                <a:latin typeface="Arial"/>
                <a:ea typeface="Arial"/>
                <a:cs typeface="Arial"/>
                <a:sym typeface="Arial"/>
              </a:rPr>
              <a:t>, que iniciou </a:t>
            </a:r>
            <a:r>
              <a:rPr b="1" lang="pt-BR" sz="1500"/>
              <a:t>em meados</a:t>
            </a:r>
            <a:r>
              <a:rPr b="1" i="0" lang="pt-BR" sz="1500" u="none" cap="none" strike="noStrike">
                <a:latin typeface="Arial"/>
                <a:ea typeface="Arial"/>
                <a:cs typeface="Arial"/>
                <a:sym typeface="Arial"/>
              </a:rPr>
              <a:t> de 2022 consiste em:</a:t>
            </a:r>
            <a:endParaRPr b="1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1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73050" lvl="0" marL="8128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b="0" i="0" lang="pt-BR" sz="1500" u="none" cap="none" strike="noStrike">
                <a:latin typeface="Arial"/>
                <a:ea typeface="Arial"/>
                <a:cs typeface="Arial"/>
                <a:sym typeface="Arial"/>
              </a:rPr>
              <a:t>Cursos profissionalizantes e de qualificação em parceria com o Sistema S e Universidades locais oferecidos gratuitamente aos </a:t>
            </a:r>
            <a:r>
              <a:rPr lang="pt-BR" sz="1500"/>
              <a:t>usuários do Currículo TOP</a:t>
            </a:r>
            <a:r>
              <a:rPr b="0" i="0" lang="pt-BR" sz="1500" u="none" cap="none" strike="noStrike">
                <a:latin typeface="Arial"/>
                <a:ea typeface="Arial"/>
                <a:cs typeface="Arial"/>
                <a:sym typeface="Arial"/>
              </a:rPr>
              <a:t>;</a:t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73050" lvl="0" marL="8128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b="0" i="0" lang="pt-BR" sz="1500" u="none" cap="none" strike="noStrike">
                <a:latin typeface="Arial"/>
                <a:ea typeface="Arial"/>
                <a:cs typeface="Arial"/>
                <a:sym typeface="Arial"/>
              </a:rPr>
              <a:t>Selos oriundos destas qualificações;</a:t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73050" lvl="0" marL="8128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b="0" i="0" lang="pt-BR" sz="1500" u="none" cap="none" strike="noStrike">
                <a:latin typeface="Arial"/>
                <a:ea typeface="Arial"/>
                <a:cs typeface="Arial"/>
                <a:sym typeface="Arial"/>
              </a:rPr>
              <a:t>Parcerias com empresas para aberturas de vagas de nível tático e estratégico, além das operacionais;</a:t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73050" lvl="0" marL="8128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b="0" i="0" lang="pt-BR" sz="1500" u="none" cap="none" strike="noStrike">
                <a:latin typeface="Arial"/>
                <a:ea typeface="Arial"/>
                <a:cs typeface="Arial"/>
                <a:sym typeface="Arial"/>
              </a:rPr>
              <a:t>Utilização do sistema de convocação da Agência de Toledo (HeadHunter);</a:t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73050" lvl="0" marL="8128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b="0" i="0" lang="pt-BR" sz="1500" u="none" cap="none" strike="noStrike">
                <a:latin typeface="Arial"/>
                <a:ea typeface="Arial"/>
                <a:cs typeface="Arial"/>
                <a:sym typeface="Arial"/>
              </a:rPr>
              <a:t>Treinamento de Recrutamento &amp; Seleção aos empresários. </a:t>
            </a:r>
            <a:endParaRPr b="1" i="0" sz="1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0" name="Google Shape;37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00" y="183150"/>
            <a:ext cx="1863874" cy="243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1"/>
            <a:ext cx="9144000" cy="51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6"/>
          <p:cNvSpPr txBox="1"/>
          <p:nvPr>
            <p:ph idx="4294967295" type="body"/>
          </p:nvPr>
        </p:nvSpPr>
        <p:spPr>
          <a:xfrm>
            <a:off x="2081588" y="612000"/>
            <a:ext cx="49809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b="1" lang="pt-BR" sz="3000">
                <a:solidFill>
                  <a:srgbClr val="079B3F"/>
                </a:solidFill>
              </a:rPr>
              <a:t>QUALIFICAÇÕES</a:t>
            </a:r>
            <a:endParaRPr b="1" sz="3000">
              <a:solidFill>
                <a:srgbClr val="079B3F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b="1" lang="pt-BR" sz="2300">
                <a:solidFill>
                  <a:srgbClr val="079B3F"/>
                </a:solidFill>
              </a:rPr>
              <a:t>CERTIFICADOS E SELOS</a:t>
            </a:r>
            <a:endParaRPr sz="2300">
              <a:solidFill>
                <a:srgbClr val="222222"/>
              </a:solidFill>
            </a:endParaRPr>
          </a:p>
        </p:txBody>
      </p:sp>
      <p:pic>
        <p:nvPicPr>
          <p:cNvPr id="377" name="Google Shape;37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41" y="2773331"/>
            <a:ext cx="7717519" cy="150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00" y="183150"/>
            <a:ext cx="1863874" cy="243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500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500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7"/>
          <p:cNvSpPr/>
          <p:nvPr/>
        </p:nvSpPr>
        <p:spPr>
          <a:xfrm>
            <a:off x="0" y="0"/>
            <a:ext cx="3878100" cy="51435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4" name="Google Shape;384;p57"/>
          <p:cNvPicPr preferRelativeResize="0"/>
          <p:nvPr/>
        </p:nvPicPr>
        <p:blipFill rotWithShape="1">
          <a:blip r:embed="rId3">
            <a:alphaModFix/>
          </a:blip>
          <a:srcRect b="0" l="0" r="299" t="0"/>
          <a:stretch/>
        </p:blipFill>
        <p:spPr>
          <a:xfrm>
            <a:off x="245731" y="141750"/>
            <a:ext cx="3386625" cy="485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7"/>
          <p:cNvPicPr preferRelativeResize="0"/>
          <p:nvPr/>
        </p:nvPicPr>
        <p:blipFill rotWithShape="1">
          <a:blip r:embed="rId4">
            <a:alphaModFix/>
          </a:blip>
          <a:srcRect b="0" l="0" r="80181" t="0"/>
          <a:stretch/>
        </p:blipFill>
        <p:spPr>
          <a:xfrm>
            <a:off x="7159800" y="141750"/>
            <a:ext cx="1871027" cy="1839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7"/>
          <p:cNvPicPr preferRelativeResize="0"/>
          <p:nvPr/>
        </p:nvPicPr>
        <p:blipFill rotWithShape="1">
          <a:blip r:embed="rId4">
            <a:alphaModFix/>
          </a:blip>
          <a:srcRect b="0" l="0" r="80258" t="0"/>
          <a:stretch/>
        </p:blipFill>
        <p:spPr>
          <a:xfrm>
            <a:off x="1264104" y="759994"/>
            <a:ext cx="337316" cy="332888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7"/>
          <p:cNvSpPr txBox="1"/>
          <p:nvPr>
            <p:ph idx="1" type="body"/>
          </p:nvPr>
        </p:nvSpPr>
        <p:spPr>
          <a:xfrm>
            <a:off x="4050000" y="270000"/>
            <a:ext cx="4980900" cy="46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b="1" lang="pt-BR" sz="2300">
                <a:solidFill>
                  <a:srgbClr val="7F6000"/>
                </a:solidFill>
              </a:rPr>
              <a:t>Propósito, </a:t>
            </a:r>
            <a:endParaRPr b="1" sz="2300">
              <a:solidFill>
                <a:srgbClr val="7F6000"/>
              </a:solidFill>
            </a:endParaRPr>
          </a:p>
          <a:p>
            <a:pPr indent="0" lvl="0" marL="0" rtl="0" algn="l">
              <a:lnSpc>
                <a:spcPct val="91000"/>
              </a:lnSpc>
              <a:spcBef>
                <a:spcPts val="1200"/>
              </a:spcBef>
              <a:spcAft>
                <a:spcPts val="0"/>
              </a:spcAft>
              <a:buSzPts val="2100"/>
              <a:buNone/>
            </a:pPr>
            <a:r>
              <a:rPr b="1" lang="pt-BR" sz="2300">
                <a:solidFill>
                  <a:srgbClr val="7F6000"/>
                </a:solidFill>
              </a:rPr>
              <a:t>Trabalho e Carreira</a:t>
            </a:r>
            <a:endParaRPr b="1" sz="2300">
              <a:solidFill>
                <a:srgbClr val="7F6000"/>
              </a:solidFill>
            </a:endParaRPr>
          </a:p>
          <a:p>
            <a:pPr indent="0" lvl="0" marL="0" rtl="0" algn="just">
              <a:lnSpc>
                <a:spcPct val="91000"/>
              </a:lnSpc>
              <a:spcBef>
                <a:spcPts val="12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600">
              <a:solidFill>
                <a:srgbClr val="222222"/>
              </a:solidFill>
            </a:endParaRPr>
          </a:p>
          <a:p>
            <a:pPr indent="0" lvl="0" marL="0" rtl="0" algn="just">
              <a:lnSpc>
                <a:spcPct val="91000"/>
              </a:lnSpc>
              <a:spcBef>
                <a:spcPts val="1200"/>
              </a:spcBef>
              <a:spcAft>
                <a:spcPts val="0"/>
              </a:spcAft>
              <a:buSzPts val="2100"/>
              <a:buNone/>
            </a:pPr>
            <a:r>
              <a:rPr lang="pt-BR" sz="1700">
                <a:solidFill>
                  <a:srgbClr val="222222"/>
                </a:solidFill>
              </a:rPr>
              <a:t>Qualificação </a:t>
            </a:r>
            <a:r>
              <a:rPr b="1" lang="pt-BR" sz="1700">
                <a:solidFill>
                  <a:srgbClr val="BF9000"/>
                </a:solidFill>
              </a:rPr>
              <a:t>1 STAR</a:t>
            </a:r>
            <a:endParaRPr b="1" sz="1700">
              <a:solidFill>
                <a:srgbClr val="BF9000"/>
              </a:solidFill>
            </a:endParaRPr>
          </a:p>
          <a:p>
            <a:pPr indent="0" lvl="0" marL="0" rtl="0" algn="just">
              <a:lnSpc>
                <a:spcPct val="91000"/>
              </a:lnSpc>
              <a:spcBef>
                <a:spcPts val="12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sz="1700">
              <a:solidFill>
                <a:srgbClr val="BF9000"/>
              </a:solidFill>
            </a:endParaRPr>
          </a:p>
          <a:p>
            <a:pPr indent="0" lvl="0" marL="0" rtl="0" algn="just">
              <a:lnSpc>
                <a:spcPct val="91000"/>
              </a:lnSpc>
              <a:spcBef>
                <a:spcPts val="1200"/>
              </a:spcBef>
              <a:spcAft>
                <a:spcPts val="0"/>
              </a:spcAft>
              <a:buSzPts val="2100"/>
              <a:buNone/>
            </a:pPr>
            <a:r>
              <a:rPr lang="pt-BR" sz="1700">
                <a:solidFill>
                  <a:srgbClr val="222222"/>
                </a:solidFill>
              </a:rPr>
              <a:t>Conteúdo: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just">
              <a:lnSpc>
                <a:spcPct val="91000"/>
              </a:lnSpc>
              <a:spcBef>
                <a:spcPts val="1200"/>
              </a:spcBef>
              <a:spcAft>
                <a:spcPts val="0"/>
              </a:spcAft>
              <a:buClr>
                <a:srgbClr val="F1C232"/>
              </a:buClr>
              <a:buSzPts val="1700"/>
              <a:buChar char="●"/>
            </a:pPr>
            <a:r>
              <a:rPr lang="pt-BR" sz="1700">
                <a:solidFill>
                  <a:srgbClr val="222222"/>
                </a:solidFill>
              </a:rPr>
              <a:t>O poder do seu propósito;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just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700"/>
              <a:buChar char="●"/>
            </a:pPr>
            <a:r>
              <a:rPr lang="pt-BR" sz="1700">
                <a:solidFill>
                  <a:srgbClr val="222222"/>
                </a:solidFill>
              </a:rPr>
              <a:t>Trabalho de qualidade;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just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700"/>
              <a:buChar char="●"/>
            </a:pPr>
            <a:r>
              <a:rPr lang="pt-BR" sz="1700">
                <a:solidFill>
                  <a:srgbClr val="222222"/>
                </a:solidFill>
              </a:rPr>
              <a:t>Carreira de Sucesso.</a:t>
            </a:r>
            <a:endParaRPr sz="1700">
              <a:solidFill>
                <a:srgbClr val="222222"/>
              </a:solidFill>
            </a:endParaRPr>
          </a:p>
          <a:p>
            <a:pPr indent="0" lvl="0" marL="342900" rtl="0" algn="just">
              <a:lnSpc>
                <a:spcPct val="91000"/>
              </a:lnSpc>
              <a:spcBef>
                <a:spcPts val="12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700">
              <a:solidFill>
                <a:srgbClr val="222222"/>
              </a:solidFill>
            </a:endParaRPr>
          </a:p>
          <a:p>
            <a:pPr indent="0" lvl="0" marL="0" rtl="0" algn="just">
              <a:lnSpc>
                <a:spcPct val="91000"/>
              </a:lnSpc>
              <a:spcBef>
                <a:spcPts val="1200"/>
              </a:spcBef>
              <a:spcAft>
                <a:spcPts val="0"/>
              </a:spcAft>
              <a:buSzPts val="2100"/>
              <a:buNone/>
            </a:pPr>
            <a:r>
              <a:rPr lang="pt-BR" sz="1700">
                <a:solidFill>
                  <a:srgbClr val="222222"/>
                </a:solidFill>
              </a:rPr>
              <a:t>Carga Horária: 10 horas</a:t>
            </a:r>
            <a:endParaRPr sz="1700">
              <a:solidFill>
                <a:srgbClr val="222222"/>
              </a:solidFill>
            </a:endParaRPr>
          </a:p>
          <a:p>
            <a:pPr indent="0" lvl="0" marL="0" rtl="0" algn="just">
              <a:lnSpc>
                <a:spcPct val="91000"/>
              </a:lnSpc>
              <a:spcBef>
                <a:spcPts val="1200"/>
              </a:spcBef>
              <a:spcAft>
                <a:spcPts val="0"/>
              </a:spcAft>
              <a:buSzPts val="2100"/>
              <a:buNone/>
            </a:pPr>
            <a:r>
              <a:rPr lang="pt-BR" sz="1700">
                <a:solidFill>
                  <a:srgbClr val="222222"/>
                </a:solidFill>
              </a:rPr>
              <a:t>Professor: Rafael Cavalli</a:t>
            </a:r>
            <a:endParaRPr sz="1700">
              <a:solidFill>
                <a:srgbClr val="222222"/>
              </a:solidFill>
            </a:endParaRPr>
          </a:p>
          <a:p>
            <a:pPr indent="0" lvl="0" marL="0" rtl="0" algn="just">
              <a:lnSpc>
                <a:spcPct val="91000"/>
              </a:lnSpc>
              <a:spcBef>
                <a:spcPts val="12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sz="2300">
              <a:solidFill>
                <a:srgbClr val="7F600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8"/>
          <p:cNvSpPr txBox="1"/>
          <p:nvPr>
            <p:ph idx="1" type="body"/>
          </p:nvPr>
        </p:nvSpPr>
        <p:spPr>
          <a:xfrm>
            <a:off x="4050000" y="270000"/>
            <a:ext cx="4980900" cy="46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b="1" lang="pt-BR" sz="2300">
                <a:solidFill>
                  <a:srgbClr val="7F6000"/>
                </a:solidFill>
              </a:rPr>
              <a:t>Foco, Disciplina </a:t>
            </a:r>
            <a:endParaRPr b="1" sz="2300">
              <a:solidFill>
                <a:srgbClr val="7F6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b="1" lang="pt-BR" sz="2300">
                <a:solidFill>
                  <a:srgbClr val="7F6000"/>
                </a:solidFill>
              </a:rPr>
              <a:t>e Produtividade</a:t>
            </a:r>
            <a:endParaRPr b="1" sz="2300">
              <a:solidFill>
                <a:srgbClr val="7F6000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700">
              <a:solidFill>
                <a:srgbClr val="222222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pt-BR" sz="1700">
                <a:solidFill>
                  <a:srgbClr val="222222"/>
                </a:solidFill>
              </a:rPr>
              <a:t>Qualificação </a:t>
            </a:r>
            <a:r>
              <a:rPr b="1" lang="pt-BR" sz="1700">
                <a:solidFill>
                  <a:srgbClr val="BF9000"/>
                </a:solidFill>
              </a:rPr>
              <a:t>2 STAR</a:t>
            </a:r>
            <a:endParaRPr b="1" sz="1700">
              <a:solidFill>
                <a:srgbClr val="BF9000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sz="1700">
              <a:solidFill>
                <a:srgbClr val="BF9000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pt-BR" sz="1700">
                <a:solidFill>
                  <a:srgbClr val="222222"/>
                </a:solidFill>
              </a:rPr>
              <a:t>Conteúdo: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1C232"/>
              </a:buClr>
              <a:buSzPts val="1700"/>
              <a:buChar char="★"/>
            </a:pPr>
            <a:r>
              <a:rPr lang="pt-BR" sz="1700">
                <a:solidFill>
                  <a:srgbClr val="222222"/>
                </a:solidFill>
              </a:rPr>
              <a:t>Gestão de tempo;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1C232"/>
              </a:buClr>
              <a:buSzPts val="1700"/>
              <a:buChar char="★"/>
            </a:pPr>
            <a:r>
              <a:rPr lang="pt-BR" sz="1700">
                <a:solidFill>
                  <a:srgbClr val="222222"/>
                </a:solidFill>
              </a:rPr>
              <a:t>O poder do foco;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1C232"/>
              </a:buClr>
              <a:buSzPts val="1700"/>
              <a:buChar char="★"/>
            </a:pPr>
            <a:r>
              <a:rPr lang="pt-BR" sz="1700">
                <a:solidFill>
                  <a:srgbClr val="222222"/>
                </a:solidFill>
              </a:rPr>
              <a:t>Aumentando a produtividade.</a:t>
            </a:r>
            <a:endParaRPr sz="1700">
              <a:solidFill>
                <a:srgbClr val="222222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700">
              <a:solidFill>
                <a:srgbClr val="222222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pt-BR" sz="1700">
                <a:solidFill>
                  <a:srgbClr val="222222"/>
                </a:solidFill>
              </a:rPr>
              <a:t>Carga Horária: 10 horas</a:t>
            </a:r>
            <a:endParaRPr sz="1700">
              <a:solidFill>
                <a:srgbClr val="222222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pt-BR" sz="1700">
                <a:solidFill>
                  <a:srgbClr val="222222"/>
                </a:solidFill>
              </a:rPr>
              <a:t>Professor: Rodrigo Souza</a:t>
            </a:r>
            <a:endParaRPr sz="1700">
              <a:solidFill>
                <a:srgbClr val="222222"/>
              </a:solidFill>
            </a:endParaRPr>
          </a:p>
        </p:txBody>
      </p:sp>
      <p:sp>
        <p:nvSpPr>
          <p:cNvPr id="393" name="Google Shape;393;p58"/>
          <p:cNvSpPr/>
          <p:nvPr/>
        </p:nvSpPr>
        <p:spPr>
          <a:xfrm>
            <a:off x="0" y="0"/>
            <a:ext cx="3878100" cy="51435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4" name="Google Shape;394;p58"/>
          <p:cNvPicPr preferRelativeResize="0"/>
          <p:nvPr/>
        </p:nvPicPr>
        <p:blipFill rotWithShape="1">
          <a:blip r:embed="rId3">
            <a:alphaModFix/>
          </a:blip>
          <a:srcRect b="0" l="0" r="299" t="0"/>
          <a:stretch/>
        </p:blipFill>
        <p:spPr>
          <a:xfrm>
            <a:off x="245731" y="141750"/>
            <a:ext cx="3386625" cy="485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58"/>
          <p:cNvPicPr preferRelativeResize="0"/>
          <p:nvPr/>
        </p:nvPicPr>
        <p:blipFill rotWithShape="1">
          <a:blip r:embed="rId4">
            <a:alphaModFix/>
          </a:blip>
          <a:srcRect b="0" l="0" r="60073" t="0"/>
          <a:stretch/>
        </p:blipFill>
        <p:spPr>
          <a:xfrm>
            <a:off x="1264105" y="759994"/>
            <a:ext cx="682220" cy="332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58"/>
          <p:cNvPicPr preferRelativeResize="0"/>
          <p:nvPr/>
        </p:nvPicPr>
        <p:blipFill rotWithShape="1">
          <a:blip r:embed="rId4">
            <a:alphaModFix/>
          </a:blip>
          <a:srcRect b="0" l="19705" r="59984" t="0"/>
          <a:stretch/>
        </p:blipFill>
        <p:spPr>
          <a:xfrm>
            <a:off x="7120582" y="141750"/>
            <a:ext cx="1917317" cy="1839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9"/>
          <p:cNvSpPr txBox="1"/>
          <p:nvPr>
            <p:ph idx="1" type="body"/>
          </p:nvPr>
        </p:nvSpPr>
        <p:spPr>
          <a:xfrm>
            <a:off x="4050000" y="270000"/>
            <a:ext cx="4980900" cy="46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b="1" lang="pt-BR" sz="2300">
                <a:solidFill>
                  <a:srgbClr val="7F6000"/>
                </a:solidFill>
              </a:rPr>
              <a:t>Empatia, Compaixão </a:t>
            </a:r>
            <a:endParaRPr b="1" sz="2300">
              <a:solidFill>
                <a:srgbClr val="7F6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b="1" lang="pt-BR" sz="2300">
                <a:solidFill>
                  <a:srgbClr val="7F6000"/>
                </a:solidFill>
              </a:rPr>
              <a:t>e Bom Atendimento</a:t>
            </a:r>
            <a:endParaRPr b="1" sz="2300">
              <a:solidFill>
                <a:srgbClr val="7F6000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700">
              <a:solidFill>
                <a:srgbClr val="222222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pt-BR" sz="1700">
                <a:solidFill>
                  <a:srgbClr val="222222"/>
                </a:solidFill>
              </a:rPr>
              <a:t>Qualificação </a:t>
            </a:r>
            <a:r>
              <a:rPr b="1" lang="pt-BR" sz="1700">
                <a:solidFill>
                  <a:srgbClr val="BF9000"/>
                </a:solidFill>
              </a:rPr>
              <a:t>3 STAR</a:t>
            </a:r>
            <a:endParaRPr b="1" sz="1700">
              <a:solidFill>
                <a:srgbClr val="BF9000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sz="1700">
              <a:solidFill>
                <a:srgbClr val="BF9000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pt-BR" sz="1700">
                <a:solidFill>
                  <a:srgbClr val="222222"/>
                </a:solidFill>
              </a:rPr>
              <a:t>Conteúdo: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1C232"/>
              </a:buClr>
              <a:buSzPts val="1700"/>
              <a:buChar char="★"/>
            </a:pPr>
            <a:r>
              <a:rPr lang="pt-BR" sz="1700">
                <a:solidFill>
                  <a:srgbClr val="222222"/>
                </a:solidFill>
              </a:rPr>
              <a:t>Psicologia humana;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1C232"/>
              </a:buClr>
              <a:buSzPts val="1700"/>
              <a:buChar char="★"/>
            </a:pPr>
            <a:r>
              <a:rPr lang="pt-BR" sz="1700">
                <a:solidFill>
                  <a:srgbClr val="222222"/>
                </a:solidFill>
              </a:rPr>
              <a:t>Colocando-se no lugar do outro;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1C232"/>
              </a:buClr>
              <a:buSzPts val="1700"/>
              <a:buChar char="★"/>
            </a:pPr>
            <a:r>
              <a:rPr lang="pt-BR" sz="1700">
                <a:solidFill>
                  <a:srgbClr val="222222"/>
                </a:solidFill>
              </a:rPr>
              <a:t>Atendimento que gera fidelidade.</a:t>
            </a:r>
            <a:endParaRPr sz="1700">
              <a:solidFill>
                <a:srgbClr val="222222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700">
              <a:solidFill>
                <a:srgbClr val="222222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pt-BR" sz="1700">
                <a:solidFill>
                  <a:srgbClr val="222222"/>
                </a:solidFill>
              </a:rPr>
              <a:t>Carga Horária: 10 horas</a:t>
            </a:r>
            <a:endParaRPr sz="1700">
              <a:solidFill>
                <a:srgbClr val="222222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pt-BR" sz="1700">
                <a:solidFill>
                  <a:srgbClr val="222222"/>
                </a:solidFill>
              </a:rPr>
              <a:t>Professores: Cristiano Catarina</a:t>
            </a:r>
            <a:endParaRPr sz="1700">
              <a:solidFill>
                <a:srgbClr val="222222"/>
              </a:solidFill>
            </a:endParaRPr>
          </a:p>
        </p:txBody>
      </p:sp>
      <p:sp>
        <p:nvSpPr>
          <p:cNvPr id="402" name="Google Shape;402;p59"/>
          <p:cNvSpPr/>
          <p:nvPr/>
        </p:nvSpPr>
        <p:spPr>
          <a:xfrm>
            <a:off x="0" y="0"/>
            <a:ext cx="3878100" cy="51435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3" name="Google Shape;403;p59"/>
          <p:cNvPicPr preferRelativeResize="0"/>
          <p:nvPr/>
        </p:nvPicPr>
        <p:blipFill rotWithShape="1">
          <a:blip r:embed="rId3">
            <a:alphaModFix/>
          </a:blip>
          <a:srcRect b="0" l="0" r="299" t="0"/>
          <a:stretch/>
        </p:blipFill>
        <p:spPr>
          <a:xfrm>
            <a:off x="245731" y="141750"/>
            <a:ext cx="3386625" cy="485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9"/>
          <p:cNvPicPr preferRelativeResize="0"/>
          <p:nvPr/>
        </p:nvPicPr>
        <p:blipFill rotWithShape="1">
          <a:blip r:embed="rId4">
            <a:alphaModFix/>
          </a:blip>
          <a:srcRect b="0" l="0" r="39965" t="0"/>
          <a:stretch/>
        </p:blipFill>
        <p:spPr>
          <a:xfrm>
            <a:off x="1264105" y="759994"/>
            <a:ext cx="1025777" cy="332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9"/>
          <p:cNvPicPr preferRelativeResize="0"/>
          <p:nvPr/>
        </p:nvPicPr>
        <p:blipFill rotWithShape="1">
          <a:blip r:embed="rId4">
            <a:alphaModFix/>
          </a:blip>
          <a:srcRect b="0" l="59951" r="59985" t="0"/>
          <a:stretch/>
        </p:blipFill>
        <p:spPr>
          <a:xfrm flipH="1">
            <a:off x="7137814" y="141750"/>
            <a:ext cx="1882143" cy="1839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0"/>
          <p:cNvSpPr txBox="1"/>
          <p:nvPr>
            <p:ph idx="1" type="body"/>
          </p:nvPr>
        </p:nvSpPr>
        <p:spPr>
          <a:xfrm>
            <a:off x="4050000" y="270000"/>
            <a:ext cx="4980900" cy="46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b="1" lang="pt-BR" sz="2300">
                <a:solidFill>
                  <a:srgbClr val="7F6000"/>
                </a:solidFill>
              </a:rPr>
              <a:t>Eneagrama,</a:t>
            </a:r>
            <a:br>
              <a:rPr b="1" lang="pt-BR" sz="2300">
                <a:solidFill>
                  <a:srgbClr val="7F6000"/>
                </a:solidFill>
              </a:rPr>
            </a:br>
            <a:r>
              <a:rPr b="1" lang="pt-BR" sz="2300">
                <a:solidFill>
                  <a:srgbClr val="7F6000"/>
                </a:solidFill>
              </a:rPr>
              <a:t>Relacionamento </a:t>
            </a:r>
            <a:br>
              <a:rPr b="1" lang="pt-BR" sz="2300">
                <a:solidFill>
                  <a:srgbClr val="7F6000"/>
                </a:solidFill>
              </a:rPr>
            </a:br>
            <a:r>
              <a:rPr b="1" lang="pt-BR" sz="2300">
                <a:solidFill>
                  <a:srgbClr val="7F6000"/>
                </a:solidFill>
              </a:rPr>
              <a:t>e Networking</a:t>
            </a:r>
            <a:endParaRPr b="1" sz="2300">
              <a:solidFill>
                <a:srgbClr val="7F6000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700">
              <a:solidFill>
                <a:srgbClr val="222222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pt-BR" sz="1700">
                <a:solidFill>
                  <a:srgbClr val="222222"/>
                </a:solidFill>
              </a:rPr>
              <a:t>Qualificação </a:t>
            </a:r>
            <a:r>
              <a:rPr b="1" lang="pt-BR" sz="1700">
                <a:solidFill>
                  <a:srgbClr val="BF9000"/>
                </a:solidFill>
              </a:rPr>
              <a:t>4 STAR</a:t>
            </a:r>
            <a:endParaRPr b="1" sz="1700">
              <a:solidFill>
                <a:srgbClr val="BF9000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700">
              <a:solidFill>
                <a:srgbClr val="222222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pt-BR" sz="1700">
                <a:solidFill>
                  <a:srgbClr val="222222"/>
                </a:solidFill>
              </a:rPr>
              <a:t>Conteúdo: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1C232"/>
              </a:buClr>
              <a:buSzPts val="1700"/>
              <a:buChar char="★"/>
            </a:pPr>
            <a:r>
              <a:rPr lang="pt-BR" sz="1700">
                <a:solidFill>
                  <a:srgbClr val="222222"/>
                </a:solidFill>
              </a:rPr>
              <a:t>Eneagrama aplicado ao dia a dia;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1C232"/>
              </a:buClr>
              <a:buSzPts val="1700"/>
              <a:buChar char="★"/>
            </a:pPr>
            <a:r>
              <a:rPr lang="pt-BR" sz="1700">
                <a:solidFill>
                  <a:srgbClr val="222222"/>
                </a:solidFill>
              </a:rPr>
              <a:t>Como lidar com pessoas;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1C232"/>
              </a:buClr>
              <a:buSzPts val="1700"/>
              <a:buChar char="★"/>
            </a:pPr>
            <a:r>
              <a:rPr lang="pt-BR" sz="1700">
                <a:solidFill>
                  <a:srgbClr val="222222"/>
                </a:solidFill>
              </a:rPr>
              <a:t>Networking, o maior ativo do século.</a:t>
            </a:r>
            <a:endParaRPr sz="1700">
              <a:solidFill>
                <a:srgbClr val="222222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700">
              <a:solidFill>
                <a:srgbClr val="222222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pt-BR" sz="1700">
                <a:solidFill>
                  <a:srgbClr val="222222"/>
                </a:solidFill>
              </a:rPr>
              <a:t>Carga Horária: 10 horas</a:t>
            </a:r>
            <a:endParaRPr sz="1700">
              <a:solidFill>
                <a:srgbClr val="222222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pt-BR" sz="1700">
                <a:solidFill>
                  <a:srgbClr val="222222"/>
                </a:solidFill>
              </a:rPr>
              <a:t>Professor: Rafael Cavalli</a:t>
            </a:r>
            <a:endParaRPr sz="1700">
              <a:solidFill>
                <a:srgbClr val="222222"/>
              </a:solidFill>
            </a:endParaRPr>
          </a:p>
        </p:txBody>
      </p:sp>
      <p:sp>
        <p:nvSpPr>
          <p:cNvPr id="411" name="Google Shape;411;p60"/>
          <p:cNvSpPr/>
          <p:nvPr/>
        </p:nvSpPr>
        <p:spPr>
          <a:xfrm>
            <a:off x="0" y="0"/>
            <a:ext cx="3878100" cy="51435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2" name="Google Shape;412;p60"/>
          <p:cNvPicPr preferRelativeResize="0"/>
          <p:nvPr/>
        </p:nvPicPr>
        <p:blipFill rotWithShape="1">
          <a:blip r:embed="rId3">
            <a:alphaModFix/>
          </a:blip>
          <a:srcRect b="0" l="0" r="299" t="0"/>
          <a:stretch/>
        </p:blipFill>
        <p:spPr>
          <a:xfrm>
            <a:off x="245731" y="141750"/>
            <a:ext cx="3386625" cy="485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60"/>
          <p:cNvPicPr preferRelativeResize="0"/>
          <p:nvPr/>
        </p:nvPicPr>
        <p:blipFill rotWithShape="1">
          <a:blip r:embed="rId4">
            <a:alphaModFix/>
          </a:blip>
          <a:srcRect b="0" l="0" r="19781" t="0"/>
          <a:stretch/>
        </p:blipFill>
        <p:spPr>
          <a:xfrm>
            <a:off x="1264106" y="759994"/>
            <a:ext cx="1370680" cy="332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60"/>
          <p:cNvPicPr preferRelativeResize="0"/>
          <p:nvPr/>
        </p:nvPicPr>
        <p:blipFill rotWithShape="1">
          <a:blip r:embed="rId4">
            <a:alphaModFix/>
          </a:blip>
          <a:srcRect b="0" l="59970" r="19795" t="0"/>
          <a:stretch/>
        </p:blipFill>
        <p:spPr>
          <a:xfrm>
            <a:off x="7120598" y="141750"/>
            <a:ext cx="1910231" cy="1839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1"/>
          <p:cNvSpPr/>
          <p:nvPr/>
        </p:nvSpPr>
        <p:spPr>
          <a:xfrm>
            <a:off x="0" y="0"/>
            <a:ext cx="3878100" cy="51435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1"/>
          <p:cNvSpPr txBox="1"/>
          <p:nvPr>
            <p:ph idx="1" type="body"/>
          </p:nvPr>
        </p:nvSpPr>
        <p:spPr>
          <a:xfrm>
            <a:off x="4050000" y="270000"/>
            <a:ext cx="4980900" cy="46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b="1" lang="pt-BR" sz="2300">
                <a:solidFill>
                  <a:srgbClr val="7F6000"/>
                </a:solidFill>
              </a:rPr>
              <a:t>Faturamento,</a:t>
            </a:r>
            <a:br>
              <a:rPr b="1" lang="pt-BR" sz="2300">
                <a:solidFill>
                  <a:srgbClr val="7F6000"/>
                </a:solidFill>
              </a:rPr>
            </a:br>
            <a:r>
              <a:rPr b="1" lang="pt-BR" sz="2300">
                <a:solidFill>
                  <a:srgbClr val="7F6000"/>
                </a:solidFill>
              </a:rPr>
              <a:t>Lucratividade </a:t>
            </a:r>
            <a:br>
              <a:rPr b="1" lang="pt-BR" sz="2300">
                <a:solidFill>
                  <a:srgbClr val="7F6000"/>
                </a:solidFill>
              </a:rPr>
            </a:br>
            <a:r>
              <a:rPr b="1" lang="pt-BR" sz="2300">
                <a:solidFill>
                  <a:srgbClr val="7F6000"/>
                </a:solidFill>
              </a:rPr>
              <a:t>e Renda</a:t>
            </a:r>
            <a:endParaRPr b="1" sz="2300">
              <a:solidFill>
                <a:srgbClr val="7F6000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700">
              <a:solidFill>
                <a:srgbClr val="222222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pt-BR" sz="1700">
                <a:solidFill>
                  <a:srgbClr val="222222"/>
                </a:solidFill>
              </a:rPr>
              <a:t>Qualificação </a:t>
            </a:r>
            <a:r>
              <a:rPr b="1" lang="pt-BR" sz="1700">
                <a:solidFill>
                  <a:srgbClr val="BF9000"/>
                </a:solidFill>
              </a:rPr>
              <a:t>5 STAR</a:t>
            </a:r>
            <a:endParaRPr b="1" sz="1700">
              <a:solidFill>
                <a:srgbClr val="BF9000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700">
              <a:solidFill>
                <a:srgbClr val="222222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pt-BR" sz="1700">
                <a:solidFill>
                  <a:srgbClr val="222222"/>
                </a:solidFill>
              </a:rPr>
              <a:t>Conteúdo: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1C232"/>
              </a:buClr>
              <a:buSzPts val="1700"/>
              <a:buChar char="★"/>
            </a:pPr>
            <a:r>
              <a:rPr lang="pt-BR" sz="1700">
                <a:solidFill>
                  <a:srgbClr val="222222"/>
                </a:solidFill>
              </a:rPr>
              <a:t>Aumentando o faturamento;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1C232"/>
              </a:buClr>
              <a:buSzPts val="1700"/>
              <a:buChar char="★"/>
            </a:pPr>
            <a:r>
              <a:rPr lang="pt-BR" sz="1700">
                <a:solidFill>
                  <a:srgbClr val="222222"/>
                </a:solidFill>
              </a:rPr>
              <a:t>Rentabilidade e Lucratividade;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1C232"/>
              </a:buClr>
              <a:buSzPts val="1700"/>
              <a:buChar char="★"/>
            </a:pPr>
            <a:r>
              <a:rPr lang="pt-BR" sz="1700">
                <a:solidFill>
                  <a:srgbClr val="222222"/>
                </a:solidFill>
              </a:rPr>
              <a:t>Reconhecimento e Renda.</a:t>
            </a:r>
            <a:endParaRPr sz="1700">
              <a:solidFill>
                <a:srgbClr val="222222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700">
              <a:solidFill>
                <a:srgbClr val="222222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pt-BR" sz="1700">
                <a:solidFill>
                  <a:srgbClr val="222222"/>
                </a:solidFill>
              </a:rPr>
              <a:t>Carga Horária: 10 horas</a:t>
            </a:r>
            <a:endParaRPr sz="1700">
              <a:solidFill>
                <a:srgbClr val="222222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pt-BR" sz="1700">
                <a:solidFill>
                  <a:srgbClr val="222222"/>
                </a:solidFill>
              </a:rPr>
              <a:t>Professor: Rafael Cavalli</a:t>
            </a:r>
            <a:endParaRPr sz="1700">
              <a:solidFill>
                <a:srgbClr val="222222"/>
              </a:solidFill>
            </a:endParaRPr>
          </a:p>
        </p:txBody>
      </p:sp>
      <p:pic>
        <p:nvPicPr>
          <p:cNvPr id="421" name="Google Shape;421;p61"/>
          <p:cNvPicPr preferRelativeResize="0"/>
          <p:nvPr/>
        </p:nvPicPr>
        <p:blipFill rotWithShape="1">
          <a:blip r:embed="rId3">
            <a:alphaModFix/>
          </a:blip>
          <a:srcRect b="0" l="0" r="299" t="0"/>
          <a:stretch/>
        </p:blipFill>
        <p:spPr>
          <a:xfrm>
            <a:off x="245731" y="141750"/>
            <a:ext cx="3386625" cy="485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4104" y="759995"/>
            <a:ext cx="1708672" cy="332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61"/>
          <p:cNvPicPr preferRelativeResize="0"/>
          <p:nvPr/>
        </p:nvPicPr>
        <p:blipFill rotWithShape="1">
          <a:blip r:embed="rId4">
            <a:alphaModFix/>
          </a:blip>
          <a:srcRect b="0" l="80285" r="0" t="0"/>
          <a:stretch/>
        </p:blipFill>
        <p:spPr>
          <a:xfrm>
            <a:off x="7140710" y="141750"/>
            <a:ext cx="1861253" cy="1839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8468" y="170759"/>
            <a:ext cx="750186" cy="979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2505076" cy="250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9462" y="0"/>
            <a:ext cx="2505076" cy="250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8950" y="-50"/>
            <a:ext cx="2505100" cy="25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59769" y="2580050"/>
            <a:ext cx="2563474" cy="256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7764" y="2580050"/>
            <a:ext cx="2563474" cy="256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idx="4294967295" type="title"/>
          </p:nvPr>
        </p:nvSpPr>
        <p:spPr>
          <a:xfrm>
            <a:off x="438600" y="1851750"/>
            <a:ext cx="8266800" cy="14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10000">
                <a:solidFill>
                  <a:srgbClr val="FFFFFF"/>
                </a:solidFill>
              </a:rPr>
              <a:t>!</a:t>
            </a:r>
            <a:r>
              <a:rPr lang="pt-BR" sz="10000">
                <a:solidFill>
                  <a:srgbClr val="FF6D01"/>
                </a:solidFill>
              </a:rPr>
              <a:t>N0VA</a:t>
            </a:r>
            <a:r>
              <a:rPr lang="pt-BR" sz="10000">
                <a:solidFill>
                  <a:srgbClr val="FFFFFF"/>
                </a:solidFill>
              </a:rPr>
              <a:t>AAÇÃ0</a:t>
            </a:r>
            <a:endParaRPr sz="10000">
              <a:solidFill>
                <a:srgbClr val="FFFFFF"/>
              </a:solidFill>
            </a:endParaRPr>
          </a:p>
        </p:txBody>
      </p:sp>
      <p:sp>
        <p:nvSpPr>
          <p:cNvPr id="108" name="Google Shape;108;p18"/>
          <p:cNvSpPr txBox="1"/>
          <p:nvPr>
            <p:ph idx="4294967295" type="title"/>
          </p:nvPr>
        </p:nvSpPr>
        <p:spPr>
          <a:xfrm>
            <a:off x="438600" y="1671750"/>
            <a:ext cx="8266800" cy="18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10000">
                <a:solidFill>
                  <a:srgbClr val="FFFFFF"/>
                </a:solidFill>
              </a:rPr>
              <a:t>!</a:t>
            </a:r>
            <a:r>
              <a:rPr lang="pt-BR" sz="10000">
                <a:solidFill>
                  <a:srgbClr val="FFFFFF"/>
                </a:solidFill>
                <a:highlight>
                  <a:srgbClr val="FFFFFF"/>
                </a:highlight>
              </a:rPr>
              <a:t>N0VA</a:t>
            </a:r>
            <a:r>
              <a:rPr lang="pt-BR" sz="10000">
                <a:solidFill>
                  <a:srgbClr val="FFFFFF"/>
                </a:solidFill>
              </a:rPr>
              <a:t>A</a:t>
            </a:r>
            <a:r>
              <a:rPr lang="pt-BR" sz="10000">
                <a:solidFill>
                  <a:srgbClr val="980000"/>
                </a:solidFill>
              </a:rPr>
              <a:t>AÇÃ0</a:t>
            </a:r>
            <a:endParaRPr sz="10000">
              <a:solidFill>
                <a:srgbClr val="980000"/>
              </a:solidFill>
            </a:endParaRPr>
          </a:p>
        </p:txBody>
      </p:sp>
      <p:sp>
        <p:nvSpPr>
          <p:cNvPr id="109" name="Google Shape;109;p18"/>
          <p:cNvSpPr txBox="1"/>
          <p:nvPr>
            <p:ph idx="4294967295" type="title"/>
          </p:nvPr>
        </p:nvSpPr>
        <p:spPr>
          <a:xfrm>
            <a:off x="438600" y="1851750"/>
            <a:ext cx="8266800" cy="14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10000">
                <a:solidFill>
                  <a:srgbClr val="FF6D01"/>
                </a:solidFill>
              </a:rPr>
              <a:t>!N0VA</a:t>
            </a:r>
            <a:r>
              <a:rPr lang="pt-BR" sz="10000">
                <a:solidFill>
                  <a:srgbClr val="FFFFFF"/>
                </a:solidFill>
              </a:rPr>
              <a:t>A</a:t>
            </a:r>
            <a:r>
              <a:rPr lang="pt-BR" sz="10000">
                <a:solidFill>
                  <a:srgbClr val="FFFFFF"/>
                </a:solidFill>
                <a:highlight>
                  <a:srgbClr val="FFFFFF"/>
                </a:highlight>
              </a:rPr>
              <a:t>AÇÃ0</a:t>
            </a:r>
            <a:endParaRPr sz="10000">
              <a:solidFill>
                <a:srgbClr val="FFFFFF"/>
              </a:solidFill>
              <a:highlight>
                <a:srgbClr val="FFFFFF"/>
              </a:highlight>
            </a:endParaRPr>
          </a:p>
        </p:txBody>
      </p:sp>
      <p:sp>
        <p:nvSpPr>
          <p:cNvPr id="110" name="Google Shape;110;p18"/>
          <p:cNvSpPr txBox="1"/>
          <p:nvPr>
            <p:ph idx="4294967295" type="title"/>
          </p:nvPr>
        </p:nvSpPr>
        <p:spPr>
          <a:xfrm>
            <a:off x="438600" y="1851750"/>
            <a:ext cx="8266800" cy="14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10000">
                <a:solidFill>
                  <a:srgbClr val="FF6D01"/>
                </a:solidFill>
              </a:rPr>
              <a:t>!N0VA</a:t>
            </a:r>
            <a:r>
              <a:rPr lang="pt-BR" sz="10000">
                <a:solidFill>
                  <a:srgbClr val="FF0000"/>
                </a:solidFill>
              </a:rPr>
              <a:t>A</a:t>
            </a:r>
            <a:r>
              <a:rPr lang="pt-BR" sz="10000">
                <a:solidFill>
                  <a:srgbClr val="FFFFFF"/>
                </a:solidFill>
              </a:rPr>
              <a:t>AÇÃ0</a:t>
            </a:r>
            <a:endParaRPr sz="10000">
              <a:solidFill>
                <a:srgbClr val="FFFFFF"/>
              </a:solidFill>
            </a:endParaRPr>
          </a:p>
        </p:txBody>
      </p:sp>
      <p:sp>
        <p:nvSpPr>
          <p:cNvPr id="111" name="Google Shape;111;p18"/>
          <p:cNvSpPr txBox="1"/>
          <p:nvPr>
            <p:ph idx="4294967295" type="title"/>
          </p:nvPr>
        </p:nvSpPr>
        <p:spPr>
          <a:xfrm>
            <a:off x="438600" y="1671750"/>
            <a:ext cx="8266800" cy="18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10000">
                <a:solidFill>
                  <a:srgbClr val="FF6D01"/>
                </a:solidFill>
              </a:rPr>
              <a:t>!N0VA</a:t>
            </a:r>
            <a:r>
              <a:rPr lang="pt-BR" sz="10000">
                <a:solidFill>
                  <a:srgbClr val="FF0000"/>
                </a:solidFill>
              </a:rPr>
              <a:t>A</a:t>
            </a:r>
            <a:r>
              <a:rPr lang="pt-BR" sz="10000">
                <a:solidFill>
                  <a:srgbClr val="980000"/>
                </a:solidFill>
              </a:rPr>
              <a:t>AÇÃ0</a:t>
            </a:r>
            <a:endParaRPr sz="10000">
              <a:solidFill>
                <a:srgbClr val="980000"/>
              </a:solidFill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 rotWithShape="1">
          <a:blip r:embed="rId3">
            <a:alphaModFix/>
          </a:blip>
          <a:srcRect b="21932" l="23823" r="4332" t="5345"/>
          <a:stretch/>
        </p:blipFill>
        <p:spPr>
          <a:xfrm flipH="1">
            <a:off x="0" y="4154725"/>
            <a:ext cx="1265175" cy="98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 rotWithShape="1">
          <a:blip r:embed="rId4">
            <a:alphaModFix/>
          </a:blip>
          <a:srcRect b="3393" l="18338" r="18946" t="8702"/>
          <a:stretch/>
        </p:blipFill>
        <p:spPr>
          <a:xfrm>
            <a:off x="7811999" y="76200"/>
            <a:ext cx="1260001" cy="167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92000" y="4014901"/>
            <a:ext cx="899999" cy="89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 rotWithShape="1">
          <a:blip r:embed="rId6">
            <a:alphaModFix/>
          </a:blip>
          <a:srcRect b="36658" l="2355" r="67516" t="3067"/>
          <a:stretch/>
        </p:blipFill>
        <p:spPr>
          <a:xfrm>
            <a:off x="0" y="0"/>
            <a:ext cx="1124924" cy="123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375" y="1134425"/>
            <a:ext cx="5317274" cy="11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3"/>
          <p:cNvPicPr preferRelativeResize="0"/>
          <p:nvPr/>
        </p:nvPicPr>
        <p:blipFill rotWithShape="1">
          <a:blip r:embed="rId4">
            <a:alphaModFix/>
          </a:blip>
          <a:srcRect b="3393" l="18338" r="18946" t="8702"/>
          <a:stretch/>
        </p:blipFill>
        <p:spPr>
          <a:xfrm>
            <a:off x="6168550" y="1363025"/>
            <a:ext cx="2657963" cy="3539901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63"/>
          <p:cNvSpPr txBox="1"/>
          <p:nvPr>
            <p:ph idx="1" type="body"/>
          </p:nvPr>
        </p:nvSpPr>
        <p:spPr>
          <a:xfrm>
            <a:off x="253900" y="226750"/>
            <a:ext cx="7385100" cy="8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pt-BR" sz="3500">
                <a:solidFill>
                  <a:srgbClr val="079B3F"/>
                </a:solidFill>
              </a:rPr>
              <a:t>Concluiu as 5 Qualificações...</a:t>
            </a:r>
            <a:endParaRPr sz="2900">
              <a:solidFill>
                <a:srgbClr val="222222"/>
              </a:solidFill>
            </a:endParaRPr>
          </a:p>
        </p:txBody>
      </p:sp>
      <p:sp>
        <p:nvSpPr>
          <p:cNvPr id="441" name="Google Shape;441;p63"/>
          <p:cNvSpPr txBox="1"/>
          <p:nvPr>
            <p:ph idx="1" type="body"/>
          </p:nvPr>
        </p:nvSpPr>
        <p:spPr>
          <a:xfrm>
            <a:off x="253900" y="2355425"/>
            <a:ext cx="6104100" cy="188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pt-BR" sz="2552">
                <a:solidFill>
                  <a:srgbClr val="079B3F"/>
                </a:solidFill>
              </a:rPr>
              <a:t>   </a:t>
            </a:r>
            <a:r>
              <a:rPr b="1" lang="pt-BR" sz="2552">
                <a:solidFill>
                  <a:srgbClr val="079B3F"/>
                </a:solidFill>
              </a:rPr>
              <a:t>Recebeu os Certificados e Selos</a:t>
            </a:r>
            <a:endParaRPr b="1" sz="2552">
              <a:solidFill>
                <a:srgbClr val="079B3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b="1" sz="2552">
              <a:solidFill>
                <a:srgbClr val="079B3F"/>
              </a:solidFill>
            </a:endParaRPr>
          </a:p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pt-BR" sz="2552">
                <a:solidFill>
                  <a:srgbClr val="079B3F"/>
                </a:solidFill>
              </a:rPr>
              <a:t>e    </a:t>
            </a:r>
            <a:r>
              <a:rPr b="1" lang="pt-BR" sz="3447">
                <a:solidFill>
                  <a:srgbClr val="079B3F"/>
                </a:solidFill>
              </a:rPr>
              <a:t>+</a:t>
            </a:r>
            <a:r>
              <a:rPr b="1" lang="pt-BR" sz="3847">
                <a:solidFill>
                  <a:srgbClr val="079B3F"/>
                </a:solidFill>
              </a:rPr>
              <a:t> o selo especial</a:t>
            </a:r>
            <a:r>
              <a:rPr b="1" lang="pt-BR" sz="2552">
                <a:solidFill>
                  <a:srgbClr val="079B3F"/>
                </a:solidFill>
              </a:rPr>
              <a:t>: </a:t>
            </a:r>
            <a:endParaRPr b="1" sz="2552">
              <a:solidFill>
                <a:srgbClr val="079B3F"/>
              </a:solidFill>
            </a:endParaRPr>
          </a:p>
        </p:txBody>
      </p:sp>
      <p:sp>
        <p:nvSpPr>
          <p:cNvPr id="442" name="Google Shape;442;p63"/>
          <p:cNvSpPr/>
          <p:nvPr/>
        </p:nvSpPr>
        <p:spPr>
          <a:xfrm>
            <a:off x="4953000" y="1083250"/>
            <a:ext cx="1091700" cy="1272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63"/>
          <p:cNvSpPr/>
          <p:nvPr/>
        </p:nvSpPr>
        <p:spPr>
          <a:xfrm>
            <a:off x="3896475" y="1134425"/>
            <a:ext cx="1129800" cy="1272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63"/>
          <p:cNvSpPr/>
          <p:nvPr/>
        </p:nvSpPr>
        <p:spPr>
          <a:xfrm>
            <a:off x="2810625" y="1083125"/>
            <a:ext cx="1129800" cy="1323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63"/>
          <p:cNvSpPr/>
          <p:nvPr/>
        </p:nvSpPr>
        <p:spPr>
          <a:xfrm>
            <a:off x="1746750" y="1083250"/>
            <a:ext cx="1129800" cy="1323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63"/>
          <p:cNvSpPr/>
          <p:nvPr/>
        </p:nvSpPr>
        <p:spPr>
          <a:xfrm>
            <a:off x="668250" y="1083250"/>
            <a:ext cx="1129800" cy="1272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4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4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4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1"/>
            <a:ext cx="9144000" cy="5142856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64"/>
          <p:cNvSpPr txBox="1"/>
          <p:nvPr/>
        </p:nvSpPr>
        <p:spPr>
          <a:xfrm>
            <a:off x="464044" y="2733300"/>
            <a:ext cx="1410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Exemplo de</a:t>
            </a:r>
            <a:endParaRPr b="1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Currículo TOP </a:t>
            </a:r>
            <a:endParaRPr b="1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já preenchido</a:t>
            </a:r>
            <a:endParaRPr b="1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3" name="Google Shape;45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00" y="183150"/>
            <a:ext cx="1863874" cy="243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9975" y="143025"/>
            <a:ext cx="3304499" cy="485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97440" y="143025"/>
            <a:ext cx="3439459" cy="486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5"/>
          <p:cNvSpPr txBox="1"/>
          <p:nvPr>
            <p:ph type="title"/>
          </p:nvPr>
        </p:nvSpPr>
        <p:spPr>
          <a:xfrm>
            <a:off x="332250" y="129050"/>
            <a:ext cx="84795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940"/>
              <a:t>CURRÍCULO</a:t>
            </a:r>
            <a:r>
              <a:rPr lang="pt-BR" sz="3940"/>
              <a:t> TOP</a:t>
            </a:r>
            <a:endParaRPr sz="3940"/>
          </a:p>
        </p:txBody>
      </p:sp>
      <p:sp>
        <p:nvSpPr>
          <p:cNvPr id="461" name="Google Shape;461;p65"/>
          <p:cNvSpPr txBox="1"/>
          <p:nvPr/>
        </p:nvSpPr>
        <p:spPr>
          <a:xfrm>
            <a:off x="2937900" y="2021650"/>
            <a:ext cx="326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22222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HeadHunter</a:t>
            </a:r>
            <a:endParaRPr b="1" sz="3600">
              <a:solidFill>
                <a:srgbClr val="222222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462" name="Google Shape;462;p65"/>
          <p:cNvSpPr txBox="1"/>
          <p:nvPr/>
        </p:nvSpPr>
        <p:spPr>
          <a:xfrm>
            <a:off x="0" y="3065350"/>
            <a:ext cx="3058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22222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Profissionalização Técnica</a:t>
            </a:r>
            <a:endParaRPr b="1" sz="3000">
              <a:solidFill>
                <a:srgbClr val="222222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463" name="Google Shape;463;p65"/>
          <p:cNvSpPr txBox="1"/>
          <p:nvPr/>
        </p:nvSpPr>
        <p:spPr>
          <a:xfrm>
            <a:off x="6563400" y="3065350"/>
            <a:ext cx="2580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22222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Qualificação Pessoal</a:t>
            </a:r>
            <a:endParaRPr b="1" sz="3000">
              <a:solidFill>
                <a:srgbClr val="222222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464" name="Google Shape;464;p65"/>
          <p:cNvSpPr txBox="1"/>
          <p:nvPr/>
        </p:nvSpPr>
        <p:spPr>
          <a:xfrm>
            <a:off x="2430000" y="797300"/>
            <a:ext cx="428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22222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CVAATT</a:t>
            </a:r>
            <a:endParaRPr b="1" sz="3600">
              <a:solidFill>
                <a:srgbClr val="222222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465" name="Google Shape;465;p65"/>
          <p:cNvSpPr txBox="1"/>
          <p:nvPr/>
        </p:nvSpPr>
        <p:spPr>
          <a:xfrm>
            <a:off x="8739850" y="1926250"/>
            <a:ext cx="590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6" name="Google Shape;466;p65"/>
          <p:cNvSpPr/>
          <p:nvPr/>
        </p:nvSpPr>
        <p:spPr>
          <a:xfrm>
            <a:off x="4324500" y="1424100"/>
            <a:ext cx="495000" cy="601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19050">
            <a:solidFill>
              <a:srgbClr val="0096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65"/>
          <p:cNvSpPr/>
          <p:nvPr/>
        </p:nvSpPr>
        <p:spPr>
          <a:xfrm rot="2700000">
            <a:off x="2799926" y="2620394"/>
            <a:ext cx="495116" cy="601606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19050">
            <a:solidFill>
              <a:srgbClr val="0096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65"/>
          <p:cNvSpPr txBox="1"/>
          <p:nvPr/>
        </p:nvSpPr>
        <p:spPr>
          <a:xfrm>
            <a:off x="2937900" y="4306200"/>
            <a:ext cx="326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22222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Trabalho TOP</a:t>
            </a:r>
            <a:endParaRPr b="1" sz="3600">
              <a:solidFill>
                <a:srgbClr val="222222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469" name="Google Shape;469;p65"/>
          <p:cNvSpPr/>
          <p:nvPr/>
        </p:nvSpPr>
        <p:spPr>
          <a:xfrm rot="-2700000">
            <a:off x="6035940" y="2658687"/>
            <a:ext cx="495116" cy="601606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19050">
            <a:solidFill>
              <a:srgbClr val="0096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65"/>
          <p:cNvSpPr/>
          <p:nvPr/>
        </p:nvSpPr>
        <p:spPr>
          <a:xfrm rot="-2700000">
            <a:off x="2799915" y="4032687"/>
            <a:ext cx="495116" cy="601606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19050">
            <a:solidFill>
              <a:srgbClr val="0096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65"/>
          <p:cNvSpPr/>
          <p:nvPr/>
        </p:nvSpPr>
        <p:spPr>
          <a:xfrm rot="2700000">
            <a:off x="6035951" y="4032694"/>
            <a:ext cx="495116" cy="601606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19050">
            <a:solidFill>
              <a:srgbClr val="0096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65"/>
          <p:cNvSpPr/>
          <p:nvPr/>
        </p:nvSpPr>
        <p:spPr>
          <a:xfrm>
            <a:off x="4063350" y="2813250"/>
            <a:ext cx="1017300" cy="1463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19050">
            <a:solidFill>
              <a:srgbClr val="0096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7" name="Google Shape;477;p66"/>
          <p:cNvGraphicFramePr/>
          <p:nvPr/>
        </p:nvGraphicFramePr>
        <p:xfrm>
          <a:off x="395250" y="380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{605DBE6F-B4ED-4ECB-8F85-DCC3D6461491}</a:tableStyleId>
              </a:tblPr>
              <a:tblGrid>
                <a:gridCol w="2088375"/>
                <a:gridCol w="2088375"/>
                <a:gridCol w="2088375"/>
                <a:gridCol w="2088375"/>
              </a:tblGrid>
              <a:tr h="1245550"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000"/>
                        <a:t>SISTEMA DE CONVOCAÇÕES</a:t>
                      </a:r>
                      <a:endParaRPr b="1" sz="20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3200"/>
                        <a:t>.: HEADHUNTER :.</a:t>
                      </a:r>
                      <a:endParaRPr b="1" sz="3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 hMerge="1"/>
                <a:tc hMerge="1"/>
                <a:tc hMerge="1"/>
              </a:tr>
              <a:tr h="446400"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/>
                        <a:t>JANEIRO A DEZEMBRO</a:t>
                      </a:r>
                      <a:r>
                        <a:rPr lang="pt-BR" sz="1700"/>
                        <a:t> DE 2022</a:t>
                      </a:r>
                      <a:endParaRPr sz="17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hMerge="1"/>
                <a:tc hMerge="1"/>
                <a:tc hMerge="1"/>
              </a:tr>
              <a:tr h="958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VAGAS</a:t>
                      </a:r>
                      <a:endParaRPr b="1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QUE UTILIZARAM O</a:t>
                      </a:r>
                      <a:endParaRPr b="1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HEADHUNTER</a:t>
                      </a:r>
                      <a:endParaRPr b="1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VAGAS</a:t>
                      </a:r>
                      <a:endParaRPr b="1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PREENCHIDAS VIA</a:t>
                      </a:r>
                      <a:endParaRPr b="1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HEADHUNTER</a:t>
                      </a:r>
                      <a:endParaRPr b="1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VAGAS</a:t>
                      </a:r>
                      <a:endParaRPr b="1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EM APURAÇÃO</a:t>
                      </a:r>
                      <a:endParaRPr b="1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VAGAS</a:t>
                      </a:r>
                      <a:endParaRPr b="1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PREENCHIDAS POR</a:t>
                      </a:r>
                      <a:endParaRPr b="1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OUTRAS FONTES</a:t>
                      </a:r>
                      <a:endParaRPr b="1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6D01"/>
                    </a:solidFill>
                  </a:tcPr>
                </a:tc>
              </a:tr>
              <a:tr h="1000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000"/>
                        <a:t>2.064</a:t>
                      </a:r>
                      <a:endParaRPr b="1" sz="2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3200"/>
                        <a:t>1.463</a:t>
                      </a:r>
                      <a:endParaRPr b="1" sz="3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000"/>
                        <a:t>0</a:t>
                      </a:r>
                      <a:endParaRPr b="1" sz="2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000"/>
                        <a:t>601</a:t>
                      </a:r>
                      <a:endParaRPr b="1" sz="2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48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EFETIVIDADE</a:t>
                      </a:r>
                      <a:endParaRPr b="1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3200"/>
                        <a:t>70,88%</a:t>
                      </a:r>
                      <a:endParaRPr b="1" sz="3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000"/>
                        <a:t>0%</a:t>
                      </a:r>
                      <a:endParaRPr b="1" sz="2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000"/>
                        <a:t>29,12%</a:t>
                      </a:r>
                      <a:endParaRPr b="1" sz="2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6D0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2" name="Google Shape;482;p67"/>
          <p:cNvGraphicFramePr/>
          <p:nvPr/>
        </p:nvGraphicFramePr>
        <p:xfrm>
          <a:off x="1099600" y="97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{605DBE6F-B4ED-4ECB-8F85-DCC3D6461491}</a:tableStyleId>
              </a:tblPr>
              <a:tblGrid>
                <a:gridCol w="2057400"/>
                <a:gridCol w="1581150"/>
                <a:gridCol w="1362075"/>
                <a:gridCol w="1619250"/>
              </a:tblGrid>
              <a:tr h="742950"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SISTEMA DE CONVOCAÇÕES</a:t>
                      </a:r>
                      <a:endParaRPr b="1" sz="2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.: HEADHUNTER :.</a:t>
                      </a:r>
                      <a:endParaRPr b="1" sz="2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 hMerge="1"/>
                <a:tc hMerge="1"/>
                <a:tc hMerge="1"/>
              </a:tr>
              <a:tr h="266700"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JANEIRO A DEZEMBRO DE 2023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  <a:tc hMerge="1"/>
                <a:tc hMerge="1"/>
              </a:tr>
              <a:tr h="828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latin typeface="Nunito"/>
                          <a:ea typeface="Nunito"/>
                          <a:cs typeface="Nunito"/>
                          <a:sym typeface="Nunito"/>
                        </a:rPr>
                        <a:t>VAGAS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latin typeface="Nunito"/>
                          <a:ea typeface="Nunito"/>
                          <a:cs typeface="Nunito"/>
                          <a:sym typeface="Nunito"/>
                        </a:rPr>
                        <a:t>QUE UTILIZARAM O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latin typeface="Nunito"/>
                          <a:ea typeface="Nunito"/>
                          <a:cs typeface="Nunito"/>
                          <a:sym typeface="Nunito"/>
                        </a:rPr>
                        <a:t>HEADHUNTER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latin typeface="Nunito"/>
                          <a:ea typeface="Nunito"/>
                          <a:cs typeface="Nunito"/>
                          <a:sym typeface="Nunito"/>
                        </a:rPr>
                        <a:t>VAGAS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PREENCHIDAS VIA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latin typeface="Nunito"/>
                          <a:ea typeface="Nunito"/>
                          <a:cs typeface="Nunito"/>
                          <a:sym typeface="Nunito"/>
                        </a:rPr>
                        <a:t>HEADHUNTER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latin typeface="Nunito"/>
                          <a:ea typeface="Nunito"/>
                          <a:cs typeface="Nunito"/>
                          <a:sym typeface="Nunito"/>
                        </a:rPr>
                        <a:t>VAGAS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latin typeface="Nunito"/>
                          <a:ea typeface="Nunito"/>
                          <a:cs typeface="Nunito"/>
                          <a:sym typeface="Nunito"/>
                        </a:rPr>
                        <a:t>EM APURAÇÃO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latin typeface="Nunito"/>
                          <a:ea typeface="Nunito"/>
                          <a:cs typeface="Nunito"/>
                          <a:sym typeface="Nunito"/>
                        </a:rPr>
                        <a:t>VAGAS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PREENCHIDAS POR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latin typeface="Nunito"/>
                          <a:ea typeface="Nunito"/>
                          <a:cs typeface="Nunito"/>
                          <a:sym typeface="Nunito"/>
                        </a:rPr>
                        <a:t>OUTRAS FONTES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4141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3034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1107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EFETIVIDADE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73,27%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0,00%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26,73%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7" name="Google Shape;487;p68"/>
          <p:cNvGraphicFramePr/>
          <p:nvPr/>
        </p:nvGraphicFramePr>
        <p:xfrm>
          <a:off x="1099600" y="97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{605DBE6F-B4ED-4ECB-8F85-DCC3D6461491}</a:tableStyleId>
              </a:tblPr>
              <a:tblGrid>
                <a:gridCol w="2057400"/>
                <a:gridCol w="1581150"/>
                <a:gridCol w="1362075"/>
                <a:gridCol w="1619250"/>
              </a:tblGrid>
              <a:tr h="742950"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SISTEMA DE CONVOCAÇÕES</a:t>
                      </a:r>
                      <a:endParaRPr b="1" sz="2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.: HEADHUNTER :.</a:t>
                      </a:r>
                      <a:endParaRPr b="1" sz="2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 hMerge="1"/>
                <a:tc hMerge="1"/>
                <a:tc hMerge="1"/>
              </a:tr>
              <a:tr h="266700"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JANEIRO A FEVEREIRO DE 2024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  <a:tc hMerge="1"/>
                <a:tc hMerge="1"/>
              </a:tr>
              <a:tr h="828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latin typeface="Nunito"/>
                          <a:ea typeface="Nunito"/>
                          <a:cs typeface="Nunito"/>
                          <a:sym typeface="Nunito"/>
                        </a:rPr>
                        <a:t>VAGAS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latin typeface="Nunito"/>
                          <a:ea typeface="Nunito"/>
                          <a:cs typeface="Nunito"/>
                          <a:sym typeface="Nunito"/>
                        </a:rPr>
                        <a:t>QUE UTILIZARAM O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latin typeface="Nunito"/>
                          <a:ea typeface="Nunito"/>
                          <a:cs typeface="Nunito"/>
                          <a:sym typeface="Nunito"/>
                        </a:rPr>
                        <a:t>HEADHUNTER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latin typeface="Nunito"/>
                          <a:ea typeface="Nunito"/>
                          <a:cs typeface="Nunito"/>
                          <a:sym typeface="Nunito"/>
                        </a:rPr>
                        <a:t>VAGAS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PREENCHIDAS VIA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latin typeface="Nunito"/>
                          <a:ea typeface="Nunito"/>
                          <a:cs typeface="Nunito"/>
                          <a:sym typeface="Nunito"/>
                        </a:rPr>
                        <a:t>HEADHUNTER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latin typeface="Nunito"/>
                          <a:ea typeface="Nunito"/>
                          <a:cs typeface="Nunito"/>
                          <a:sym typeface="Nunito"/>
                        </a:rPr>
                        <a:t>VAGAS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latin typeface="Nunito"/>
                          <a:ea typeface="Nunito"/>
                          <a:cs typeface="Nunito"/>
                          <a:sym typeface="Nunito"/>
                        </a:rPr>
                        <a:t>EM APURAÇÃO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latin typeface="Nunito"/>
                          <a:ea typeface="Nunito"/>
                          <a:cs typeface="Nunito"/>
                          <a:sym typeface="Nunito"/>
                        </a:rPr>
                        <a:t>VAGAS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PREENCHIDAS POR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latin typeface="Nunito"/>
                          <a:ea typeface="Nunito"/>
                          <a:cs typeface="Nunito"/>
                          <a:sym typeface="Nunito"/>
                        </a:rPr>
                        <a:t>OUTRAS FONTES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426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367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7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52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EFETIVIDADE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86,15%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1,64%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12,21%</a:t>
                      </a:r>
                      <a:endParaRPr b="1" sz="1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9"/>
          <p:cNvSpPr txBox="1"/>
          <p:nvPr>
            <p:ph idx="1" type="body"/>
          </p:nvPr>
        </p:nvSpPr>
        <p:spPr>
          <a:xfrm>
            <a:off x="306000" y="193800"/>
            <a:ext cx="8640000" cy="46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79B3F"/>
                </a:solidFill>
              </a:rPr>
              <a:t>Ações </a:t>
            </a:r>
            <a:endParaRPr b="1" sz="2400">
              <a:solidFill>
                <a:srgbClr val="079B3F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79B3F"/>
              </a:buClr>
              <a:buSzPts val="1800"/>
              <a:buChar char="✓"/>
            </a:pPr>
            <a:r>
              <a:rPr b="1" lang="pt-BR">
                <a:solidFill>
                  <a:srgbClr val="005DFF"/>
                </a:solidFill>
              </a:rPr>
              <a:t>+ de 2.400 vagas em cursos de profissionalização técnica</a:t>
            </a:r>
            <a:r>
              <a:rPr lang="pt-BR">
                <a:solidFill>
                  <a:srgbClr val="005DFF"/>
                </a:solidFill>
              </a:rPr>
              <a:t>:</a:t>
            </a:r>
            <a:br>
              <a:rPr lang="pt-BR">
                <a:solidFill>
                  <a:srgbClr val="005DFF"/>
                </a:solidFill>
              </a:rPr>
            </a:br>
            <a:endParaRPr sz="1960">
              <a:solidFill>
                <a:srgbClr val="005DFF"/>
              </a:solidFill>
            </a:endParaRPr>
          </a:p>
        </p:txBody>
      </p:sp>
      <p:sp>
        <p:nvSpPr>
          <p:cNvPr id="493" name="Google Shape;493;p69"/>
          <p:cNvSpPr txBox="1"/>
          <p:nvPr>
            <p:ph idx="1" type="body"/>
          </p:nvPr>
        </p:nvSpPr>
        <p:spPr>
          <a:xfrm>
            <a:off x="257175" y="1291804"/>
            <a:ext cx="4230000" cy="37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178899" lvl="0" marL="809999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79B3F"/>
              </a:buClr>
              <a:buSzPts val="1400"/>
              <a:buChar char="★"/>
            </a:pPr>
            <a:r>
              <a:rPr lang="pt-BR" sz="1400">
                <a:solidFill>
                  <a:srgbClr val="005DFF"/>
                </a:solidFill>
              </a:rPr>
              <a:t>ADMINISTRAÇÃO DE CRÉDITO E COBRANÇA;</a:t>
            </a:r>
            <a:endParaRPr sz="1400">
              <a:solidFill>
                <a:srgbClr val="005DFF"/>
              </a:solidFill>
            </a:endParaRPr>
          </a:p>
          <a:p>
            <a:pPr indent="-178899" lvl="0" marL="809999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79B3F"/>
              </a:buClr>
              <a:buSzPts val="1400"/>
              <a:buChar char="★"/>
            </a:pPr>
            <a:r>
              <a:rPr lang="pt-BR" sz="1400">
                <a:solidFill>
                  <a:srgbClr val="005DFF"/>
                </a:solidFill>
              </a:rPr>
              <a:t>ALONGAMENTO DE CÍLIOS;</a:t>
            </a:r>
            <a:endParaRPr sz="1400">
              <a:solidFill>
                <a:srgbClr val="005DFF"/>
              </a:solidFill>
            </a:endParaRPr>
          </a:p>
          <a:p>
            <a:pPr indent="-178899" lvl="0" marL="809999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79B3F"/>
              </a:buClr>
              <a:buSzPts val="1400"/>
              <a:buChar char="★"/>
            </a:pPr>
            <a:r>
              <a:rPr lang="pt-BR" sz="1400">
                <a:solidFill>
                  <a:srgbClr val="005DFF"/>
                </a:solidFill>
              </a:rPr>
              <a:t>APERFEIÇOAMENTO EM PROCESSOS DE SOLDAGEM MIG/MAG;</a:t>
            </a:r>
            <a:endParaRPr sz="1400">
              <a:solidFill>
                <a:srgbClr val="005DFF"/>
              </a:solidFill>
            </a:endParaRPr>
          </a:p>
          <a:p>
            <a:pPr indent="-178899" lvl="0" marL="809999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79B3F"/>
              </a:buClr>
              <a:buSzPts val="1400"/>
              <a:buChar char="★"/>
            </a:pPr>
            <a:r>
              <a:rPr lang="pt-BR" sz="1400">
                <a:solidFill>
                  <a:srgbClr val="005DFF"/>
                </a:solidFill>
              </a:rPr>
              <a:t>ARMAÇÃO DE ESTRUTURAS PARA CONSTRUÇÃO CIVIL; </a:t>
            </a:r>
            <a:endParaRPr sz="1400">
              <a:solidFill>
                <a:srgbClr val="005DFF"/>
              </a:solidFill>
            </a:endParaRPr>
          </a:p>
          <a:p>
            <a:pPr indent="-178899" lvl="0" marL="809999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79B3F"/>
              </a:buClr>
              <a:buSzPts val="1400"/>
              <a:buChar char="★"/>
            </a:pPr>
            <a:r>
              <a:rPr lang="pt-BR" sz="1400">
                <a:solidFill>
                  <a:srgbClr val="005DFF"/>
                </a:solidFill>
              </a:rPr>
              <a:t>BÁSICO DE LINGUAGEM DE PROGRAMAÇÃO PARA ADOLESCENTES;</a:t>
            </a:r>
            <a:endParaRPr sz="1400">
              <a:solidFill>
                <a:srgbClr val="005DFF"/>
              </a:solidFill>
            </a:endParaRPr>
          </a:p>
          <a:p>
            <a:pPr indent="-178899" lvl="0" marL="809999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79B3F"/>
              </a:buClr>
              <a:buSzPts val="1400"/>
              <a:buChar char="★"/>
            </a:pPr>
            <a:r>
              <a:rPr lang="pt-BR" sz="1400">
                <a:solidFill>
                  <a:srgbClr val="005DFF"/>
                </a:solidFill>
              </a:rPr>
              <a:t>CFTV; </a:t>
            </a:r>
            <a:endParaRPr sz="1400">
              <a:solidFill>
                <a:srgbClr val="005DFF"/>
              </a:solidFill>
            </a:endParaRPr>
          </a:p>
          <a:p>
            <a:pPr indent="-178899" lvl="0" marL="809999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79B3F"/>
              </a:buClr>
              <a:buSzPts val="1400"/>
              <a:buChar char="★"/>
            </a:pPr>
            <a:r>
              <a:rPr lang="pt-BR" sz="1400">
                <a:solidFill>
                  <a:srgbClr val="005DFF"/>
                </a:solidFill>
              </a:rPr>
              <a:t>ELETRICISTA BÁSICA RESIDENCIAL;</a:t>
            </a:r>
            <a:endParaRPr sz="1400">
              <a:solidFill>
                <a:srgbClr val="005DFF"/>
              </a:solidFill>
            </a:endParaRPr>
          </a:p>
          <a:p>
            <a:pPr indent="-178899" lvl="0" marL="809999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79B3F"/>
              </a:buClr>
              <a:buSzPts val="1400"/>
              <a:buChar char="★"/>
            </a:pPr>
            <a:r>
              <a:rPr lang="pt-BR" sz="1400">
                <a:solidFill>
                  <a:srgbClr val="005DFF"/>
                </a:solidFill>
              </a:rPr>
              <a:t>INSTALAÇÃO DE ALARMES; </a:t>
            </a:r>
            <a:endParaRPr sz="1400">
              <a:solidFill>
                <a:srgbClr val="005DFF"/>
              </a:solidFill>
            </a:endParaRPr>
          </a:p>
          <a:p>
            <a:pPr indent="-178899" lvl="0" marL="809999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79B3F"/>
              </a:buClr>
              <a:buSzPts val="1400"/>
              <a:buChar char="★"/>
            </a:pPr>
            <a:r>
              <a:rPr lang="pt-BR" sz="1400">
                <a:solidFill>
                  <a:srgbClr val="005DFF"/>
                </a:solidFill>
              </a:rPr>
              <a:t>INSTALAÇÕES HIDRÁULICAS PREDIAIS;</a:t>
            </a:r>
            <a:endParaRPr sz="1400">
              <a:solidFill>
                <a:srgbClr val="005DFF"/>
              </a:solidFill>
            </a:endParaRPr>
          </a:p>
          <a:p>
            <a:pPr indent="-178899" lvl="0" marL="809999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79B3F"/>
              </a:buClr>
              <a:buSzPts val="1400"/>
              <a:buChar char="★"/>
            </a:pPr>
            <a:r>
              <a:rPr lang="pt-BR" sz="1400">
                <a:solidFill>
                  <a:srgbClr val="005DFF"/>
                </a:solidFill>
              </a:rPr>
              <a:t>LÓGICA DE PROGRAMAÇÃO; </a:t>
            </a:r>
            <a:endParaRPr sz="1400">
              <a:solidFill>
                <a:srgbClr val="005DFF"/>
              </a:solidFill>
            </a:endParaRPr>
          </a:p>
          <a:p>
            <a:pPr indent="-178899" lvl="0" marL="809999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79B3F"/>
              </a:buClr>
              <a:buSzPts val="1400"/>
              <a:buChar char="★"/>
            </a:pPr>
            <a:r>
              <a:rPr lang="pt-BR" sz="1400">
                <a:solidFill>
                  <a:srgbClr val="005DFF"/>
                </a:solidFill>
              </a:rPr>
              <a:t>MECÂNICA DE AUTOMÓVEIS; </a:t>
            </a:r>
            <a:endParaRPr sz="1400">
              <a:solidFill>
                <a:srgbClr val="005DFF"/>
              </a:solidFill>
            </a:endParaRPr>
          </a:p>
        </p:txBody>
      </p:sp>
      <p:sp>
        <p:nvSpPr>
          <p:cNvPr id="494" name="Google Shape;494;p69"/>
          <p:cNvSpPr txBox="1"/>
          <p:nvPr>
            <p:ph idx="1" type="body"/>
          </p:nvPr>
        </p:nvSpPr>
        <p:spPr>
          <a:xfrm>
            <a:off x="4299375" y="1295196"/>
            <a:ext cx="4605900" cy="36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178899" lvl="0" marL="809999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9B3F"/>
              </a:buClr>
              <a:buSzPts val="1400"/>
              <a:buChar char="★"/>
            </a:pPr>
            <a:r>
              <a:rPr lang="pt-BR" sz="1400">
                <a:solidFill>
                  <a:srgbClr val="005DFF"/>
                </a:solidFill>
              </a:rPr>
              <a:t>MECÂNICA DE FREIOS E SUSPENSÃO;</a:t>
            </a:r>
            <a:endParaRPr sz="1400">
              <a:solidFill>
                <a:srgbClr val="005DFF"/>
              </a:solidFill>
            </a:endParaRPr>
          </a:p>
          <a:p>
            <a:pPr indent="-178899" lvl="0" marL="809999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9B3F"/>
              </a:buClr>
              <a:buSzPts val="1400"/>
              <a:buChar char="★"/>
            </a:pPr>
            <a:r>
              <a:rPr lang="pt-BR" sz="1400">
                <a:solidFill>
                  <a:srgbClr val="005DFF"/>
                </a:solidFill>
              </a:rPr>
              <a:t>ORGANIZAÇÃO DE ALMOXARIFADOS;</a:t>
            </a:r>
            <a:endParaRPr sz="1400">
              <a:solidFill>
                <a:srgbClr val="005DFF"/>
              </a:solidFill>
            </a:endParaRPr>
          </a:p>
          <a:p>
            <a:pPr indent="-178899" lvl="0" marL="809999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9B3F"/>
              </a:buClr>
              <a:buSzPts val="1400"/>
              <a:buChar char="★"/>
            </a:pPr>
            <a:r>
              <a:rPr lang="pt-BR" sz="1400">
                <a:solidFill>
                  <a:srgbClr val="005DFF"/>
                </a:solidFill>
              </a:rPr>
              <a:t>PINTURA DE OBRAS; </a:t>
            </a:r>
            <a:endParaRPr sz="1400">
              <a:solidFill>
                <a:srgbClr val="005DFF"/>
              </a:solidFill>
            </a:endParaRPr>
          </a:p>
          <a:p>
            <a:pPr indent="-178899" lvl="0" marL="809999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9B3F"/>
              </a:buClr>
              <a:buSzPts val="1400"/>
              <a:buChar char="★"/>
            </a:pPr>
            <a:r>
              <a:rPr lang="pt-BR" sz="1400">
                <a:solidFill>
                  <a:srgbClr val="005DFF"/>
                </a:solidFill>
              </a:rPr>
              <a:t>PORTEIRO ELETRÔNICO; </a:t>
            </a:r>
            <a:endParaRPr sz="1400">
              <a:solidFill>
                <a:srgbClr val="005DFF"/>
              </a:solidFill>
            </a:endParaRPr>
          </a:p>
          <a:p>
            <a:pPr indent="-178899" lvl="0" marL="809999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9B3F"/>
              </a:buClr>
              <a:buSzPts val="1400"/>
              <a:buChar char="★"/>
            </a:pPr>
            <a:r>
              <a:rPr lang="pt-BR" sz="1400">
                <a:solidFill>
                  <a:srgbClr val="005DFF"/>
                </a:solidFill>
              </a:rPr>
              <a:t>PREPARO DE MASSAS, PIZZAS E LANCHES;</a:t>
            </a:r>
            <a:endParaRPr sz="1400">
              <a:solidFill>
                <a:srgbClr val="005DFF"/>
              </a:solidFill>
            </a:endParaRPr>
          </a:p>
          <a:p>
            <a:pPr indent="-178899" lvl="0" marL="809999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9B3F"/>
              </a:buClr>
              <a:buSzPts val="1400"/>
              <a:buChar char="★"/>
            </a:pPr>
            <a:r>
              <a:rPr lang="pt-BR" sz="1400">
                <a:solidFill>
                  <a:srgbClr val="005DFF"/>
                </a:solidFill>
              </a:rPr>
              <a:t>PROGRAMAÇÃO EM JAVA;</a:t>
            </a:r>
            <a:endParaRPr sz="1400">
              <a:solidFill>
                <a:srgbClr val="005DFF"/>
              </a:solidFill>
            </a:endParaRPr>
          </a:p>
          <a:p>
            <a:pPr indent="-178899" lvl="0" marL="809999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9B3F"/>
              </a:buClr>
              <a:buSzPts val="1400"/>
              <a:buChar char="★"/>
            </a:pPr>
            <a:r>
              <a:rPr lang="pt-BR" sz="1400">
                <a:solidFill>
                  <a:srgbClr val="005DFF"/>
                </a:solidFill>
              </a:rPr>
              <a:t>QUALIDADE NO ATENDIMENTO AO CLIENTE;</a:t>
            </a:r>
            <a:endParaRPr sz="1400">
              <a:solidFill>
                <a:srgbClr val="005DFF"/>
              </a:solidFill>
            </a:endParaRPr>
          </a:p>
          <a:p>
            <a:pPr indent="-178899" lvl="0" marL="809999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9B3F"/>
              </a:buClr>
              <a:buSzPts val="1400"/>
              <a:buChar char="★"/>
            </a:pPr>
            <a:r>
              <a:rPr lang="pt-BR" sz="1400">
                <a:solidFill>
                  <a:srgbClr val="005DFF"/>
                </a:solidFill>
              </a:rPr>
              <a:t>ROBÓTICA INDUSTRIAL; </a:t>
            </a:r>
            <a:endParaRPr sz="1400">
              <a:solidFill>
                <a:srgbClr val="005DFF"/>
              </a:solidFill>
            </a:endParaRPr>
          </a:p>
          <a:p>
            <a:pPr indent="-178899" lvl="0" marL="809999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9B3F"/>
              </a:buClr>
              <a:buSzPts val="1400"/>
              <a:buChar char="★"/>
            </a:pPr>
            <a:r>
              <a:rPr lang="pt-BR" sz="1400">
                <a:solidFill>
                  <a:srgbClr val="005DFF"/>
                </a:solidFill>
              </a:rPr>
              <a:t>SISTEMA DE AUTOMAÇÃO INDUSTRIAL COM CONTROLE PROGRAMÁVEL;</a:t>
            </a:r>
            <a:endParaRPr sz="1400">
              <a:solidFill>
                <a:srgbClr val="005DFF"/>
              </a:solidFill>
            </a:endParaRPr>
          </a:p>
          <a:p>
            <a:pPr indent="-178899" lvl="0" marL="809999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9B3F"/>
              </a:buClr>
              <a:buSzPts val="1400"/>
              <a:buChar char="★"/>
            </a:pPr>
            <a:r>
              <a:rPr lang="pt-BR" sz="1400">
                <a:solidFill>
                  <a:srgbClr val="005DFF"/>
                </a:solidFill>
              </a:rPr>
              <a:t>TELEVENDAS - HABILIDADES PARA NEGOCIAR E VENDER.</a:t>
            </a:r>
            <a:endParaRPr sz="1400">
              <a:solidFill>
                <a:srgbClr val="005D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4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4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4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4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4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4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8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4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6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4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4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4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2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49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49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8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4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6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4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4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4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2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4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4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8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4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6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4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4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4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2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4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49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" name="Google Shape;499;p70"/>
          <p:cNvGrpSpPr/>
          <p:nvPr/>
        </p:nvGrpSpPr>
        <p:grpSpPr>
          <a:xfrm>
            <a:off x="0" y="321"/>
            <a:ext cx="9144000" cy="5142857"/>
            <a:chOff x="0" y="428"/>
            <a:chExt cx="12192000" cy="6857143"/>
          </a:xfrm>
        </p:grpSpPr>
        <p:pic>
          <p:nvPicPr>
            <p:cNvPr id="500" name="Google Shape;500;p7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428"/>
              <a:ext cx="12192000" cy="68571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1" name="Google Shape;501;p70"/>
            <p:cNvPicPr preferRelativeResize="0"/>
            <p:nvPr/>
          </p:nvPicPr>
          <p:blipFill rotWithShape="1">
            <a:blip r:embed="rId4">
              <a:alphaModFix/>
            </a:blip>
            <a:srcRect b="0" l="5212" r="51817" t="0"/>
            <a:stretch/>
          </p:blipFill>
          <p:spPr>
            <a:xfrm>
              <a:off x="160375" y="381225"/>
              <a:ext cx="2107458" cy="2143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2" name="Google Shape;502;p70"/>
          <p:cNvSpPr txBox="1"/>
          <p:nvPr/>
        </p:nvSpPr>
        <p:spPr>
          <a:xfrm>
            <a:off x="2894173" y="337163"/>
            <a:ext cx="484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5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pt-BR" sz="1500" u="sng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https://www.youtube.com/watch?v=hJxopwVOL50</a:t>
            </a:r>
            <a:r>
              <a:rPr lang="pt-BR" sz="1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pt-BR" sz="15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500" u="none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70"/>
          <p:cNvSpPr txBox="1"/>
          <p:nvPr/>
        </p:nvSpPr>
        <p:spPr>
          <a:xfrm>
            <a:off x="428456" y="2617931"/>
            <a:ext cx="22095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Agência do Trabalhador de Toledo cria formulário com informações que não podem faltar no currículo.</a:t>
            </a:r>
            <a:endParaRPr b="1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4" name="Google Shape;504;p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85544" y="1061250"/>
            <a:ext cx="6158455" cy="4081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9" name="Google Shape;509;p71"/>
          <p:cNvGrpSpPr/>
          <p:nvPr/>
        </p:nvGrpSpPr>
        <p:grpSpPr>
          <a:xfrm>
            <a:off x="0" y="321"/>
            <a:ext cx="9144000" cy="5142857"/>
            <a:chOff x="0" y="428"/>
            <a:chExt cx="12192000" cy="6857143"/>
          </a:xfrm>
        </p:grpSpPr>
        <p:pic>
          <p:nvPicPr>
            <p:cNvPr id="510" name="Google Shape;510;p7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428"/>
              <a:ext cx="12192000" cy="68571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" name="Google Shape;511;p71"/>
            <p:cNvPicPr preferRelativeResize="0"/>
            <p:nvPr/>
          </p:nvPicPr>
          <p:blipFill rotWithShape="1">
            <a:blip r:embed="rId4">
              <a:alphaModFix/>
            </a:blip>
            <a:srcRect b="0" l="5212" r="51817" t="0"/>
            <a:stretch/>
          </p:blipFill>
          <p:spPr>
            <a:xfrm>
              <a:off x="160375" y="381225"/>
              <a:ext cx="2107458" cy="2143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2" name="Google Shape;512;p71"/>
          <p:cNvSpPr txBox="1"/>
          <p:nvPr/>
        </p:nvSpPr>
        <p:spPr>
          <a:xfrm>
            <a:off x="3183729" y="577706"/>
            <a:ext cx="484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500" u="sng">
                <a:solidFill>
                  <a:srgbClr val="0000F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https://youtu.be/PMOXNdXMbVs?t=1898</a:t>
            </a:r>
            <a:r>
              <a:rPr lang="pt-BR" sz="1500">
                <a:solidFill>
                  <a:srgbClr val="0000FF"/>
                </a:solidFill>
              </a:rPr>
              <a:t> </a:t>
            </a:r>
            <a:endParaRPr b="0" i="0" sz="1500" u="none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71"/>
          <p:cNvSpPr txBox="1"/>
          <p:nvPr/>
        </p:nvSpPr>
        <p:spPr>
          <a:xfrm>
            <a:off x="276488" y="3108863"/>
            <a:ext cx="2079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Matéria completa sobre o Currículo TOP</a:t>
            </a:r>
            <a:r>
              <a:rPr b="1" i="0" lang="pt-B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1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4" name="Google Shape;514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92713" y="1238119"/>
            <a:ext cx="6551288" cy="3905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9" name="Google Shape;519;p72"/>
          <p:cNvGrpSpPr/>
          <p:nvPr/>
        </p:nvGrpSpPr>
        <p:grpSpPr>
          <a:xfrm>
            <a:off x="0" y="321"/>
            <a:ext cx="9144000" cy="5142857"/>
            <a:chOff x="0" y="428"/>
            <a:chExt cx="12192000" cy="6857143"/>
          </a:xfrm>
        </p:grpSpPr>
        <p:pic>
          <p:nvPicPr>
            <p:cNvPr id="520" name="Google Shape;520;p7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428"/>
              <a:ext cx="12192000" cy="68571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1" name="Google Shape;521;p72"/>
            <p:cNvPicPr preferRelativeResize="0"/>
            <p:nvPr/>
          </p:nvPicPr>
          <p:blipFill rotWithShape="1">
            <a:blip r:embed="rId4">
              <a:alphaModFix/>
            </a:blip>
            <a:srcRect b="0" l="5212" r="51817" t="0"/>
            <a:stretch/>
          </p:blipFill>
          <p:spPr>
            <a:xfrm>
              <a:off x="160375" y="381225"/>
              <a:ext cx="2107458" cy="2143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2" name="Google Shape;522;p72"/>
          <p:cNvSpPr txBox="1"/>
          <p:nvPr/>
        </p:nvSpPr>
        <p:spPr>
          <a:xfrm>
            <a:off x="3183729" y="577706"/>
            <a:ext cx="484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500" u="sng">
                <a:solidFill>
                  <a:srgbClr val="0000F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https://youtu.be/QzWiBoih90k?t=1840</a:t>
            </a:r>
            <a:r>
              <a:rPr lang="pt-BR" sz="1500">
                <a:solidFill>
                  <a:srgbClr val="0000FF"/>
                </a:solidFill>
              </a:rPr>
              <a:t> </a:t>
            </a:r>
            <a:endParaRPr b="0" i="0" sz="1500" u="none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72"/>
          <p:cNvSpPr txBox="1"/>
          <p:nvPr/>
        </p:nvSpPr>
        <p:spPr>
          <a:xfrm>
            <a:off x="276488" y="3108863"/>
            <a:ext cx="2652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Agência do Trabalhador de Toledo cria autoatendimento para </a:t>
            </a: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geração</a:t>
            </a:r>
            <a:r>
              <a:rPr b="1" i="0" lang="pt-B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1" i="0" lang="pt-B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urrículo </a:t>
            </a: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TOP</a:t>
            </a:r>
            <a:r>
              <a:rPr b="1" i="0" lang="pt-B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na p</a:t>
            </a: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rópria </a:t>
            </a: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Agência</a:t>
            </a:r>
            <a:r>
              <a:rPr b="1" lang="pt-BR" sz="1500">
                <a:latin typeface="Calibri"/>
                <a:ea typeface="Calibri"/>
                <a:cs typeface="Calibri"/>
                <a:sym typeface="Calibri"/>
              </a:rPr>
              <a:t> do Trabalhador de Toledo</a:t>
            </a:r>
            <a:r>
              <a:rPr b="1" i="0" lang="pt-B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1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4" name="Google Shape;524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3731" y="1485750"/>
            <a:ext cx="5960270" cy="365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500">
        <p:fade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73"/>
          <p:cNvSpPr txBox="1"/>
          <p:nvPr>
            <p:ph idx="4294967295" type="title"/>
          </p:nvPr>
        </p:nvSpPr>
        <p:spPr>
          <a:xfrm>
            <a:off x="60300" y="324175"/>
            <a:ext cx="4174800" cy="357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pt-BR" sz="3500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rPr>
              <a:t>A maior </a:t>
            </a:r>
            <a:r>
              <a:rPr lang="pt-BR" sz="3800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rPr>
              <a:t>recompensa</a:t>
            </a:r>
            <a:r>
              <a:rPr lang="pt-BR" sz="3800">
                <a:solidFill>
                  <a:srgbClr val="000000"/>
                </a:solidFill>
                <a:latin typeface="Kalam"/>
                <a:ea typeface="Kalam"/>
                <a:cs typeface="Kalam"/>
                <a:sym typeface="Kalam"/>
              </a:rPr>
              <a:t> </a:t>
            </a:r>
            <a:endParaRPr sz="3800">
              <a:solidFill>
                <a:srgbClr val="000000"/>
              </a:solidFill>
              <a:latin typeface="Kalam"/>
              <a:ea typeface="Kalam"/>
              <a:cs typeface="Kalam"/>
              <a:sym typeface="Kala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pt-BR" sz="3500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rPr>
              <a:t>pelo </a:t>
            </a:r>
            <a:r>
              <a:rPr b="0" lang="pt-BR" sz="3500">
                <a:solidFill>
                  <a:srgbClr val="222222"/>
                </a:solidFill>
                <a:latin typeface="Kalam"/>
                <a:ea typeface="Kalam"/>
                <a:cs typeface="Kalam"/>
                <a:sym typeface="Kalam"/>
              </a:rPr>
              <a:t>nosso </a:t>
            </a:r>
            <a:r>
              <a:rPr lang="pt-BR" sz="3500">
                <a:solidFill>
                  <a:srgbClr val="222222"/>
                </a:solidFill>
                <a:latin typeface="Kalam"/>
                <a:ea typeface="Kalam"/>
                <a:cs typeface="Kalam"/>
                <a:sym typeface="Kalam"/>
              </a:rPr>
              <a:t>trabalho</a:t>
            </a:r>
            <a:r>
              <a:rPr b="0" lang="pt-BR" sz="3500">
                <a:solidFill>
                  <a:srgbClr val="222222"/>
                </a:solidFill>
                <a:latin typeface="Kalam"/>
                <a:ea typeface="Kalam"/>
                <a:cs typeface="Kalam"/>
                <a:sym typeface="Kalam"/>
              </a:rPr>
              <a:t>           </a:t>
            </a:r>
            <a:endParaRPr b="0" sz="3500">
              <a:solidFill>
                <a:srgbClr val="222222"/>
              </a:solidFill>
              <a:latin typeface="Kalam"/>
              <a:ea typeface="Kalam"/>
              <a:cs typeface="Kalam"/>
              <a:sym typeface="Kala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pt-BR" sz="3500">
                <a:solidFill>
                  <a:srgbClr val="222222"/>
                </a:solidFill>
                <a:latin typeface="Kalam"/>
                <a:ea typeface="Kalam"/>
                <a:cs typeface="Kalam"/>
                <a:sym typeface="Kalam"/>
              </a:rPr>
              <a:t>   não é o que   </a:t>
            </a:r>
            <a:endParaRPr b="0" sz="3500">
              <a:solidFill>
                <a:srgbClr val="BF9000"/>
              </a:solidFill>
              <a:latin typeface="Kalam"/>
              <a:ea typeface="Kalam"/>
              <a:cs typeface="Kalam"/>
              <a:sym typeface="Kala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pt-BR" sz="3500">
                <a:solidFill>
                  <a:srgbClr val="222222"/>
                </a:solidFill>
                <a:latin typeface="Kalam"/>
                <a:ea typeface="Kalam"/>
                <a:cs typeface="Kalam"/>
                <a:sym typeface="Kalam"/>
              </a:rPr>
              <a:t>    nos pagam </a:t>
            </a:r>
            <a:endParaRPr b="0" sz="3500">
              <a:solidFill>
                <a:srgbClr val="222222"/>
              </a:solidFill>
              <a:latin typeface="Kalam"/>
              <a:ea typeface="Kalam"/>
              <a:cs typeface="Kalam"/>
              <a:sym typeface="Kala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pt-BR" sz="3500">
                <a:solidFill>
                  <a:srgbClr val="222222"/>
                </a:solidFill>
                <a:latin typeface="Kalam"/>
                <a:ea typeface="Kalam"/>
                <a:cs typeface="Kalam"/>
                <a:sym typeface="Kalam"/>
              </a:rPr>
              <a:t>     por ele...</a:t>
            </a:r>
            <a:endParaRPr b="0" sz="3500">
              <a:solidFill>
                <a:srgbClr val="222222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531" name="Google Shape;531;p73"/>
          <p:cNvSpPr txBox="1"/>
          <p:nvPr>
            <p:ph idx="4294967295" type="title"/>
          </p:nvPr>
        </p:nvSpPr>
        <p:spPr>
          <a:xfrm>
            <a:off x="6069300" y="2029200"/>
            <a:ext cx="3074700" cy="31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pt-BR" sz="3500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rPr>
              <a:t>e sim </a:t>
            </a:r>
            <a:endParaRPr b="0" sz="3500">
              <a:solidFill>
                <a:schemeClr val="lt1"/>
              </a:solidFill>
              <a:latin typeface="Kalam"/>
              <a:ea typeface="Kalam"/>
              <a:cs typeface="Kalam"/>
              <a:sym typeface="Kala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pt-BR" sz="3500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rPr>
              <a:t>aquilo em que </a:t>
            </a:r>
            <a:r>
              <a:rPr lang="pt-BR" sz="3500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rPr>
              <a:t>ele</a:t>
            </a:r>
            <a:r>
              <a:rPr b="0" lang="pt-BR" sz="3500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rPr>
              <a:t> nos </a:t>
            </a:r>
            <a:r>
              <a:rPr lang="pt-BR" sz="3500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rPr>
              <a:t>transforma</a:t>
            </a:r>
            <a:r>
              <a:rPr b="0" lang="pt-BR" sz="3500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rPr>
              <a:t>. </a:t>
            </a:r>
            <a:endParaRPr b="0" sz="3500">
              <a:solidFill>
                <a:srgbClr val="222222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pic>
        <p:nvPicPr>
          <p:cNvPr id="532" name="Google Shape;53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5800" y="3751551"/>
            <a:ext cx="899999" cy="89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5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5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5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5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7" name="Google Shape;537;p74"/>
          <p:cNvGrpSpPr/>
          <p:nvPr/>
        </p:nvGrpSpPr>
        <p:grpSpPr>
          <a:xfrm>
            <a:off x="0" y="321"/>
            <a:ext cx="9144000" cy="5142857"/>
            <a:chOff x="0" y="428"/>
            <a:chExt cx="12192000" cy="6857143"/>
          </a:xfrm>
        </p:grpSpPr>
        <p:pic>
          <p:nvPicPr>
            <p:cNvPr id="538" name="Google Shape;538;p7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428"/>
              <a:ext cx="12192000" cy="68571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9" name="Google Shape;539;p74"/>
            <p:cNvPicPr preferRelativeResize="0"/>
            <p:nvPr/>
          </p:nvPicPr>
          <p:blipFill rotWithShape="1">
            <a:blip r:embed="rId4">
              <a:alphaModFix/>
            </a:blip>
            <a:srcRect b="0" l="5212" r="51817" t="0"/>
            <a:stretch/>
          </p:blipFill>
          <p:spPr>
            <a:xfrm>
              <a:off x="160375" y="381225"/>
              <a:ext cx="2107458" cy="2143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0" name="Google Shape;540;p74"/>
          <p:cNvSpPr/>
          <p:nvPr/>
        </p:nvSpPr>
        <p:spPr>
          <a:xfrm>
            <a:off x="990500" y="716875"/>
            <a:ext cx="8100900" cy="26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1700">
                <a:solidFill>
                  <a:srgbClr val="222222"/>
                </a:solidFill>
              </a:rPr>
              <a:t>C</a:t>
            </a:r>
            <a:r>
              <a:rPr b="1" i="0" lang="pt-BR" sz="17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urrículo TOP = </a:t>
            </a:r>
            <a:r>
              <a:rPr b="1" lang="pt-BR" sz="1700">
                <a:solidFill>
                  <a:srgbClr val="222222"/>
                </a:solidFill>
              </a:rPr>
              <a:t>T</a:t>
            </a:r>
            <a:r>
              <a:rPr b="1" i="0" lang="pt-BR" sz="17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rabalho TOP</a:t>
            </a:r>
            <a:endParaRPr b="1" i="0" sz="1700" u="none" cap="none" strike="noStrik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sz="1700">
              <a:solidFill>
                <a:srgbClr val="222222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1700">
                <a:solidFill>
                  <a:srgbClr val="222222"/>
                </a:solidFill>
              </a:rPr>
              <a:t>Trabalho TOP = Currículo TOP</a:t>
            </a:r>
            <a:endParaRPr b="1" sz="1700">
              <a:solidFill>
                <a:srgbClr val="222222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sz="1700">
              <a:solidFill>
                <a:srgbClr val="222222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sz="1700">
              <a:solidFill>
                <a:srgbClr val="222222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sz="1700">
              <a:solidFill>
                <a:srgbClr val="22222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pt-BR" sz="1700">
                <a:solidFill>
                  <a:srgbClr val="222222"/>
                </a:solidFill>
              </a:rPr>
              <a:t>Currículo TOP + Trabalho TOP = Agência do Trabalhador de Toledo</a:t>
            </a:r>
            <a:endParaRPr b="1" sz="1700">
              <a:solidFill>
                <a:srgbClr val="222222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sz="1700">
              <a:solidFill>
                <a:srgbClr val="222222"/>
              </a:solidFill>
            </a:endParaRPr>
          </a:p>
          <a:p>
            <a:pPr indent="34290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34290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74"/>
          <p:cNvSpPr/>
          <p:nvPr/>
        </p:nvSpPr>
        <p:spPr>
          <a:xfrm>
            <a:off x="3699263" y="3542231"/>
            <a:ext cx="3227700" cy="9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pt-BR" sz="3600">
                <a:solidFill>
                  <a:srgbClr val="222222"/>
                </a:solidFill>
              </a:rPr>
              <a:t>Obrigado!</a:t>
            </a:r>
            <a:endParaRPr b="1" sz="3600">
              <a:solidFill>
                <a:srgbClr val="222222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sz="3600">
              <a:solidFill>
                <a:srgbClr val="222222"/>
              </a:solidFill>
            </a:endParaRPr>
          </a:p>
          <a:p>
            <a:pPr indent="34290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34290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1" i="0" sz="3300" u="none" cap="none" strike="noStrik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5163" y="658025"/>
            <a:ext cx="4513675" cy="238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675" y="3731925"/>
            <a:ext cx="1228600" cy="68802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75"/>
          <p:cNvSpPr txBox="1"/>
          <p:nvPr/>
        </p:nvSpPr>
        <p:spPr>
          <a:xfrm>
            <a:off x="320850" y="3848100"/>
            <a:ext cx="8502300" cy="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079B3F"/>
                </a:solidFill>
              </a:rPr>
              <a:t>               </a:t>
            </a:r>
            <a:r>
              <a:rPr lang="pt-BR" sz="1300">
                <a:solidFill>
                  <a:srgbClr val="079B3F"/>
                </a:solidFill>
              </a:rPr>
              <a:t>@prefeituradetoledo    </a:t>
            </a:r>
            <a:r>
              <a:rPr b="1" lang="pt-BR">
                <a:solidFill>
                  <a:srgbClr val="079B3F"/>
                </a:solidFill>
              </a:rPr>
              <a:t>@agenciadotrabalhadortoledo</a:t>
            </a:r>
            <a:r>
              <a:rPr lang="pt-BR" sz="1300">
                <a:solidFill>
                  <a:srgbClr val="079B3F"/>
                </a:solidFill>
              </a:rPr>
              <a:t>     @agrodesenvolvimento </a:t>
            </a:r>
            <a:endParaRPr sz="1300">
              <a:solidFill>
                <a:srgbClr val="079B3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700">
                <a:solidFill>
                  <a:srgbClr val="079B3F"/>
                </a:solidFill>
              </a:rPr>
              <a:t>WhatsApp: </a:t>
            </a:r>
            <a:r>
              <a:rPr lang="pt-BR" sz="1200">
                <a:solidFill>
                  <a:srgbClr val="079B3F"/>
                </a:solidFill>
              </a:rPr>
              <a:t>(45) </a:t>
            </a:r>
            <a:r>
              <a:rPr b="1" lang="pt-BR" sz="1700">
                <a:solidFill>
                  <a:srgbClr val="079B3F"/>
                </a:solidFill>
              </a:rPr>
              <a:t>3196-3940</a:t>
            </a:r>
            <a:endParaRPr b="1" sz="2400">
              <a:solidFill>
                <a:srgbClr val="079B3F"/>
              </a:solidFill>
            </a:endParaRPr>
          </a:p>
        </p:txBody>
      </p:sp>
      <p:pic>
        <p:nvPicPr>
          <p:cNvPr id="549" name="Google Shape;549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9125" y="4166650"/>
            <a:ext cx="592575" cy="59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idx="4294967295" type="title"/>
          </p:nvPr>
        </p:nvSpPr>
        <p:spPr>
          <a:xfrm>
            <a:off x="-173400" y="1671750"/>
            <a:ext cx="4146000" cy="18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8000">
                <a:solidFill>
                  <a:srgbClr val="434343"/>
                </a:solidFill>
                <a:highlight>
                  <a:srgbClr val="FFFFFF"/>
                </a:highlight>
                <a:latin typeface="Orbitron"/>
                <a:ea typeface="Orbitron"/>
                <a:cs typeface="Orbitron"/>
                <a:sym typeface="Orbitron"/>
              </a:rPr>
              <a:t>  TECH</a:t>
            </a:r>
            <a:endParaRPr sz="8000">
              <a:solidFill>
                <a:srgbClr val="999999"/>
              </a:solidFill>
              <a:highlight>
                <a:srgbClr val="FFFFFF"/>
              </a:highlight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26" name="Google Shape;126;p20"/>
          <p:cNvSpPr/>
          <p:nvPr/>
        </p:nvSpPr>
        <p:spPr>
          <a:xfrm>
            <a:off x="3814500" y="1670550"/>
            <a:ext cx="5329500" cy="180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0"/>
          <p:cNvPicPr preferRelativeResize="0"/>
          <p:nvPr/>
        </p:nvPicPr>
        <p:blipFill rotWithShape="1">
          <a:blip r:embed="rId3">
            <a:alphaModFix/>
          </a:blip>
          <a:srcRect b="21932" l="23823" r="4332" t="5345"/>
          <a:stretch/>
        </p:blipFill>
        <p:spPr>
          <a:xfrm flipH="1">
            <a:off x="0" y="4154725"/>
            <a:ext cx="1265175" cy="98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 rotWithShape="1">
          <a:blip r:embed="rId4">
            <a:alphaModFix/>
          </a:blip>
          <a:srcRect b="3393" l="18338" r="18946" t="8702"/>
          <a:stretch/>
        </p:blipFill>
        <p:spPr>
          <a:xfrm>
            <a:off x="7811999" y="76200"/>
            <a:ext cx="1260001" cy="167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92000" y="4014901"/>
            <a:ext cx="899999" cy="89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>
            <p:ph idx="4294967295" type="title"/>
          </p:nvPr>
        </p:nvSpPr>
        <p:spPr>
          <a:xfrm>
            <a:off x="3746875" y="1671750"/>
            <a:ext cx="5110800" cy="18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7500">
                <a:solidFill>
                  <a:srgbClr val="999999"/>
                </a:solidFill>
                <a:latin typeface="Orbitron"/>
                <a:ea typeface="Orbitron"/>
                <a:cs typeface="Orbitron"/>
                <a:sym typeface="Orbitron"/>
              </a:rPr>
              <a:t>NOLOGIA</a:t>
            </a:r>
            <a:endParaRPr sz="7500">
              <a:solidFill>
                <a:srgbClr val="999999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31" name="Google Shape;131;p20"/>
          <p:cNvSpPr txBox="1"/>
          <p:nvPr>
            <p:ph idx="4294967295" type="title"/>
          </p:nvPr>
        </p:nvSpPr>
        <p:spPr>
          <a:xfrm>
            <a:off x="-173400" y="1671750"/>
            <a:ext cx="4146000" cy="18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8000">
                <a:solidFill>
                  <a:srgbClr val="434343"/>
                </a:solidFill>
                <a:highlight>
                  <a:srgbClr val="FFFFFF"/>
                </a:highlight>
                <a:latin typeface="Orbitron"/>
                <a:ea typeface="Orbitron"/>
                <a:cs typeface="Orbitron"/>
                <a:sym typeface="Orbitron"/>
              </a:rPr>
              <a:t>  TECH</a:t>
            </a:r>
            <a:endParaRPr sz="8000">
              <a:solidFill>
                <a:srgbClr val="999999"/>
              </a:solidFill>
              <a:highlight>
                <a:srgbClr val="FFFFFF"/>
              </a:highlight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32" name="Google Shape;132;p20"/>
          <p:cNvSpPr/>
          <p:nvPr/>
        </p:nvSpPr>
        <p:spPr>
          <a:xfrm>
            <a:off x="4632863" y="2171025"/>
            <a:ext cx="804900" cy="804900"/>
          </a:xfrm>
          <a:prstGeom prst="roundRect">
            <a:avLst>
              <a:gd fmla="val 20169" name="adj"/>
            </a:avLst>
          </a:prstGeom>
          <a:solidFill>
            <a:srgbClr val="000000">
              <a:alpha val="0"/>
            </a:srgbClr>
          </a:solidFill>
          <a:ln cap="flat" cmpd="sng" w="3810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0"/>
          <p:cNvSpPr/>
          <p:nvPr/>
        </p:nvSpPr>
        <p:spPr>
          <a:xfrm>
            <a:off x="6395901" y="2401050"/>
            <a:ext cx="340200" cy="345000"/>
          </a:xfrm>
          <a:prstGeom prst="roundRect">
            <a:avLst>
              <a:gd fmla="val 20169" name="adj"/>
            </a:avLst>
          </a:prstGeom>
          <a:solidFill>
            <a:srgbClr val="000000">
              <a:alpha val="0"/>
            </a:srgbClr>
          </a:solidFill>
          <a:ln cap="flat" cmpd="sng" w="3810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0"/>
          <p:cNvSpPr/>
          <p:nvPr/>
        </p:nvSpPr>
        <p:spPr>
          <a:xfrm>
            <a:off x="3151251" y="812750"/>
            <a:ext cx="535200" cy="580500"/>
          </a:xfrm>
          <a:prstGeom prst="roundRect">
            <a:avLst>
              <a:gd fmla="val 20169" name="adj"/>
            </a:avLst>
          </a:prstGeom>
          <a:solidFill>
            <a:srgbClr val="000000">
              <a:alpha val="0"/>
            </a:srgbClr>
          </a:solidFill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0"/>
          <p:cNvSpPr/>
          <p:nvPr/>
        </p:nvSpPr>
        <p:spPr>
          <a:xfrm>
            <a:off x="4632887" y="700550"/>
            <a:ext cx="804900" cy="804900"/>
          </a:xfrm>
          <a:prstGeom prst="roundRect">
            <a:avLst>
              <a:gd fmla="val 20169" name="adj"/>
            </a:avLst>
          </a:prstGeom>
          <a:solidFill>
            <a:srgbClr val="000000">
              <a:alpha val="0"/>
            </a:srgbClr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0"/>
          <p:cNvSpPr/>
          <p:nvPr/>
        </p:nvSpPr>
        <p:spPr>
          <a:xfrm>
            <a:off x="5966750" y="500150"/>
            <a:ext cx="1198500" cy="1205700"/>
          </a:xfrm>
          <a:prstGeom prst="roundRect">
            <a:avLst>
              <a:gd fmla="val 20169" name="adj"/>
            </a:avLst>
          </a:prstGeom>
          <a:solidFill>
            <a:srgbClr val="000000">
              <a:alpha val="0"/>
            </a:srgbClr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0"/>
          <p:cNvSpPr/>
          <p:nvPr/>
        </p:nvSpPr>
        <p:spPr>
          <a:xfrm>
            <a:off x="3151251" y="3713700"/>
            <a:ext cx="535200" cy="580500"/>
          </a:xfrm>
          <a:prstGeom prst="roundRect">
            <a:avLst>
              <a:gd fmla="val 20169" name="adj"/>
            </a:avLst>
          </a:prstGeom>
          <a:solidFill>
            <a:srgbClr val="000000">
              <a:alpha val="0"/>
            </a:srgbClr>
          </a:solidFill>
          <a:ln cap="flat" cmpd="sng" w="3810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0"/>
          <p:cNvSpPr/>
          <p:nvPr/>
        </p:nvSpPr>
        <p:spPr>
          <a:xfrm>
            <a:off x="4632875" y="3601500"/>
            <a:ext cx="804900" cy="804900"/>
          </a:xfrm>
          <a:prstGeom prst="roundRect">
            <a:avLst>
              <a:gd fmla="val 20169" name="adj"/>
            </a:avLst>
          </a:prstGeom>
          <a:solidFill>
            <a:srgbClr val="000000">
              <a:alpha val="0"/>
            </a:srgbClr>
          </a:solidFill>
          <a:ln cap="flat" cmpd="sng" w="3810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5966762" y="3401100"/>
            <a:ext cx="1198500" cy="1205700"/>
          </a:xfrm>
          <a:prstGeom prst="roundRect">
            <a:avLst>
              <a:gd fmla="val 20169" name="adj"/>
            </a:avLst>
          </a:prstGeom>
          <a:solidFill>
            <a:srgbClr val="000000">
              <a:alpha val="0"/>
            </a:srgbClr>
          </a:solidFill>
          <a:ln cap="flat" cmpd="sng" w="3810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140" name="Google Shape;140;p20"/>
          <p:cNvSpPr/>
          <p:nvPr/>
        </p:nvSpPr>
        <p:spPr>
          <a:xfrm>
            <a:off x="2400047" y="3785250"/>
            <a:ext cx="386400" cy="437400"/>
          </a:xfrm>
          <a:prstGeom prst="roundRect">
            <a:avLst>
              <a:gd fmla="val 20169" name="adj"/>
            </a:avLst>
          </a:prstGeom>
          <a:solidFill>
            <a:srgbClr val="000000">
              <a:alpha val="0"/>
            </a:srgbClr>
          </a:solidFill>
          <a:ln cap="flat" cmpd="sng" w="38100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0"/>
          <p:cNvPicPr preferRelativeResize="0"/>
          <p:nvPr/>
        </p:nvPicPr>
        <p:blipFill rotWithShape="1">
          <a:blip r:embed="rId6">
            <a:alphaModFix/>
          </a:blip>
          <a:srcRect b="36658" l="2355" r="67516" t="3067"/>
          <a:stretch/>
        </p:blipFill>
        <p:spPr>
          <a:xfrm>
            <a:off x="0" y="0"/>
            <a:ext cx="1124924" cy="123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9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1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3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9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1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3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4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4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4625" y="304800"/>
            <a:ext cx="580870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/>
          <p:nvPr>
            <p:ph idx="4294967295" type="body"/>
          </p:nvPr>
        </p:nvSpPr>
        <p:spPr>
          <a:xfrm>
            <a:off x="358750" y="517325"/>
            <a:ext cx="3812100" cy="237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0">
                <a:solidFill>
                  <a:srgbClr val="079B3F"/>
                </a:solidFill>
              </a:rPr>
              <a:t>VAGAS</a:t>
            </a:r>
            <a:endParaRPr b="1" sz="7000">
              <a:solidFill>
                <a:srgbClr val="079B3F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400">
                <a:solidFill>
                  <a:srgbClr val="000000"/>
                </a:solidFill>
              </a:rPr>
              <a:t>DE NÍVEL...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48" name="Google Shape;148;p21"/>
          <p:cNvSpPr/>
          <p:nvPr/>
        </p:nvSpPr>
        <p:spPr>
          <a:xfrm>
            <a:off x="5829775" y="1273500"/>
            <a:ext cx="1556400" cy="25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6753350" y="2006050"/>
            <a:ext cx="1556400" cy="25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1"/>
          <p:cNvSpPr/>
          <p:nvPr/>
        </p:nvSpPr>
        <p:spPr>
          <a:xfrm>
            <a:off x="7478825" y="2681975"/>
            <a:ext cx="1556400" cy="25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2"/>
          <p:cNvPicPr preferRelativeResize="0"/>
          <p:nvPr/>
        </p:nvPicPr>
        <p:blipFill rotWithShape="1">
          <a:blip r:embed="rId3">
            <a:alphaModFix/>
          </a:blip>
          <a:srcRect b="3393" l="0" r="0" t="8702"/>
          <a:stretch/>
        </p:blipFill>
        <p:spPr>
          <a:xfrm>
            <a:off x="1607388" y="76200"/>
            <a:ext cx="5929225" cy="495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